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M-SERV1\Folder%20Redirection\snowak\Documents\Budget\2024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2021 Investment in Cultural Heritage </a:t>
            </a:r>
            <a:br>
              <a:rPr lang="en-US"/>
            </a:br>
            <a:r>
              <a:rPr lang="en-US"/>
              <a:t>in Douglas County: $1,204,580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Field2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9F-4427-8862-F73E204A13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9F-4427-8862-F73E204A13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F9F-4427-8862-F73E204A13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F9F-4427-8862-F73E204A13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F9F-4427-8862-F73E204A13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F9F-4427-8862-F73E204A130E}"/>
              </c:ext>
            </c:extLst>
          </c:dPt>
          <c:dLbls>
            <c:dLbl>
              <c:idx val="0"/>
              <c:layout>
                <c:manualLayout>
                  <c:x val="-0.12124256342957131"/>
                  <c:y val="9.0636482939632543E-2"/>
                </c:manualLayout>
              </c:layout>
              <c:tx>
                <c:rich>
                  <a:bodyPr/>
                  <a:lstStyle/>
                  <a:p>
                    <a:fld id="{BB828215-999A-41CF-9A13-07409918A7C9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07B1CA8-1CF8-49F8-B48D-EB1E353621E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F9F-4427-8862-F73E204A130E}"/>
                </c:ext>
              </c:extLst>
            </c:dLbl>
            <c:dLbl>
              <c:idx val="1"/>
              <c:layout>
                <c:manualLayout>
                  <c:x val="-1.9956911636045547E-2"/>
                  <c:y val="-9.6659740449110534E-2"/>
                </c:manualLayout>
              </c:layout>
              <c:tx>
                <c:rich>
                  <a:bodyPr/>
                  <a:lstStyle/>
                  <a:p>
                    <a:fld id="{5EF4A09F-C621-4A83-BF38-F6148B976E4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90D93D5-436D-4329-9081-A1D53D19D1C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F9F-4427-8862-F73E204A130E}"/>
                </c:ext>
              </c:extLst>
            </c:dLbl>
            <c:dLbl>
              <c:idx val="2"/>
              <c:layout>
                <c:manualLayout>
                  <c:x val="2.7454286964129479E-2"/>
                  <c:y val="-2.7798920968212307E-2"/>
                </c:manualLayout>
              </c:layout>
              <c:tx>
                <c:rich>
                  <a:bodyPr/>
                  <a:lstStyle/>
                  <a:p>
                    <a:fld id="{F7868269-CA4D-45A0-BDD1-6A7B1799AD6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0AD4ABD-54E7-45CB-9973-1D11B6DCAEE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F9F-4427-8862-F73E204A130E}"/>
                </c:ext>
              </c:extLst>
            </c:dLbl>
            <c:dLbl>
              <c:idx val="3"/>
              <c:layout>
                <c:manualLayout>
                  <c:x val="1.5174978127733892E-3"/>
                  <c:y val="-4.057560513269183E-2"/>
                </c:manualLayout>
              </c:layout>
              <c:tx>
                <c:rich>
                  <a:bodyPr/>
                  <a:lstStyle/>
                  <a:p>
                    <a:fld id="{3595F81F-710C-4AF6-B54E-A7037706ECD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695C270-DB6B-4F59-AEAE-E00C7481E90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F9F-4427-8862-F73E204A130E}"/>
                </c:ext>
              </c:extLst>
            </c:dLbl>
            <c:dLbl>
              <c:idx val="4"/>
              <c:layout>
                <c:manualLayout>
                  <c:x val="2.0310586176727895E-2"/>
                  <c:y val="-0.10300415573053377"/>
                </c:manualLayout>
              </c:layout>
              <c:tx>
                <c:rich>
                  <a:bodyPr/>
                  <a:lstStyle/>
                  <a:p>
                    <a:fld id="{BCEE4F22-8539-4791-A3E9-A5B3CCC7F11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25205B2-D925-41DA-BCE7-EB6EA313E136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1F9F-4427-8862-F73E204A130E}"/>
                </c:ext>
              </c:extLst>
            </c:dLbl>
            <c:dLbl>
              <c:idx val="5"/>
              <c:layout>
                <c:manualLayout>
                  <c:x val="9.9631889763779513E-2"/>
                  <c:y val="8.5313867016622885E-2"/>
                </c:manualLayout>
              </c:layout>
              <c:tx>
                <c:rich>
                  <a:bodyPr/>
                  <a:lstStyle/>
                  <a:p>
                    <a:fld id="{BD6AE474-8601-409C-8F05-BD978A6E7CA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35B832B-6198-478D-BB7B-489E42BE27E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1F9F-4427-8862-F73E204A130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Sheet1!$A$70:$A$75</c:f>
              <c:strCache>
                <c:ptCount val="6"/>
                <c:pt idx="0">
                  <c:v>Douglas County Operational Support</c:v>
                </c:pt>
                <c:pt idx="1">
                  <c:v>Heritage Partner Grants</c:v>
                </c:pt>
                <c:pt idx="2">
                  <c:v>Heritage Partner  Membership Dues</c:v>
                </c:pt>
                <c:pt idx="3">
                  <c:v>Heritage Partner  Earned Income</c:v>
                </c:pt>
                <c:pt idx="4">
                  <c:v>Heritage Partner  Fundraisers/Donations</c:v>
                </c:pt>
                <c:pt idx="5">
                  <c:v>Value of Heritage Partner Volunteer Work</c:v>
                </c:pt>
              </c:strCache>
            </c:strRef>
          </c:cat>
          <c:val>
            <c:numRef>
              <c:f>Sheet1!$B$70:$B$75</c:f>
              <c:numCache>
                <c:formatCode>"$"#,##0.00</c:formatCode>
                <c:ptCount val="6"/>
                <c:pt idx="0">
                  <c:v>359632</c:v>
                </c:pt>
                <c:pt idx="1">
                  <c:v>345430</c:v>
                </c:pt>
                <c:pt idx="2">
                  <c:v>58541</c:v>
                </c:pt>
                <c:pt idx="3">
                  <c:v>58058</c:v>
                </c:pt>
                <c:pt idx="4">
                  <c:v>51582</c:v>
                </c:pt>
                <c:pt idx="5">
                  <c:v>331337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Sheet1!$B$70:$B$75</c15:f>
                <c15:dlblRangeCache>
                  <c:ptCount val="6"/>
                  <c:pt idx="0">
                    <c:v>$359,632.00</c:v>
                  </c:pt>
                  <c:pt idx="1">
                    <c:v>$345,430.00</c:v>
                  </c:pt>
                  <c:pt idx="2">
                    <c:v>$58,541.00</c:v>
                  </c:pt>
                  <c:pt idx="3">
                    <c:v>$58,058.00</c:v>
                  </c:pt>
                  <c:pt idx="4">
                    <c:v>$51,582.00</c:v>
                  </c:pt>
                  <c:pt idx="5">
                    <c:v>$331,337.00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1F9F-4427-8862-F73E204A130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98053368328966"/>
          <c:y val="0.29739246135899677"/>
          <c:w val="0.32983902012248467"/>
          <c:h val="0.642366579177602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6A19-0BD3-1655-F5D1-07D8C11EC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6F33D-72CF-E401-BBAF-61240EF42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F9AFB-3C18-0EB9-973A-ACF4CE9D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075E0-7CD3-84AF-B3CB-83A4FCBE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9DE18-FF72-429B-DA4F-86022320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7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2ED6-0A6D-6C1C-F701-37378694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7EC91-CC9E-C65D-0AC7-8490C46A6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7A728-9870-0676-94EC-D26C21D2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8C57-A9CE-85FD-4E70-A9030ABB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C5ABD-8BA0-1D9B-F7B1-DF0FA418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4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32682-EEFB-8D6E-2259-296A65E4A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B0318-123F-A29F-8476-1BF15B45B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0C2A-D834-D00C-500A-4D952DF2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C1227-4CD3-0E7D-E73F-39ED63A6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343E7-8D09-3FCD-4B2D-0103B95F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0D88-1F9E-DB6C-994E-E74472BB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851F-F9FB-CD6D-24F7-9D3D39669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9871E-5646-BA2C-001D-854487CB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B283A-39F3-B7E8-5586-B7B09732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E86C3-4973-DCDE-B0F1-D793F339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0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61AD-D4A8-DB2B-5119-A6421789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F89D5-4CB8-81D3-3C9C-2714F321F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F89F6-0FD0-57B2-2B35-BD6BDF98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B420F-C9A7-BD92-700D-3368FBE2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93E62-56B4-0C77-5CB7-5AB9B575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5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3D7F-8E60-891A-1951-A971E2A5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80F0B-7DF9-6506-DEAD-29AAF904F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7658C-B373-D477-D13F-05B021AF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40F4C-7232-4667-1EDC-64048FB7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C732F-F681-3440-7396-77BA266B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A7407-677A-0D3A-7CD7-A0FE4A87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8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ADF8-8C1F-1EFE-4EC8-FD8A28BC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E2326-4784-081B-26D1-7AFFE65A3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F2C9E-49D9-17FC-64AD-A725915A2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08E4A-3D86-CE41-82C9-416312CE9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70BEA-8D7C-E988-CFE3-F06C23065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1D7E9-C0E3-2CD8-4385-079590ED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2FDB0-96D7-A09F-946A-82376E03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F43A2-5886-C9E7-EEB8-FD21C976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2439-70B2-6C57-1D96-D8C3364F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D1834-289D-8039-8C27-5C4B2483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358DE-3B9A-600D-DEFC-8522885A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65FDB-6684-56F8-2F15-271558D0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FD76E-F8C3-8E43-C03C-9682448B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0DD96-97C5-5E93-56DD-AD92DF91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E5898-2972-367C-4079-71DF82B6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5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6783-FC87-76DA-7BB7-9E57E6A2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F442-7B9E-BEF0-98D3-23C2DCC0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A95EE-FA16-95C4-BC5A-7CCB58EAA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00708-154A-9F89-4646-BC980D26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BA0AA-683E-2B56-BB89-9C38E80C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AEC76-FB96-BC99-2550-F028FAF6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4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693D-8749-6BBE-3F22-7A7E37A2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AC494-DA2C-3C5E-7C30-C5C96D841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5856D-BF4C-9814-A537-E013B24F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7337D-CD6E-19B1-BA77-F2796E23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F4F76-0F67-4041-B925-DB24FD62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F1386-9036-771B-BEF3-7A23559D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9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4B4A0-41DA-C2FC-83D5-AEAB829F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51355-A027-D353-CBD8-A3CF852E2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C49AA-DFF2-8BC4-77B4-E78B7B278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DEA7-6252-43D8-A7C8-C80123CA5C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491A-C652-19C7-BE06-5B81DCA2A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24976-2973-F556-C19B-2093E076C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5A3B-CFD7-437C-9A2E-45B7DF7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48A6-8121-96DB-8C3A-B07A6AD4B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7864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Power of Togetherness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22571-7301-B848-2443-7FD17F62F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97544"/>
            <a:ext cx="9144000" cy="1655762"/>
          </a:xfrm>
        </p:spPr>
        <p:txBody>
          <a:bodyPr/>
          <a:lstStyle/>
          <a:p>
            <a:r>
              <a:rPr lang="en-US" dirty="0"/>
              <a:t>Making a Case for Partnerships, Collaborations, and Community Impact</a:t>
            </a:r>
          </a:p>
        </p:txBody>
      </p:sp>
      <p:pic>
        <p:nvPicPr>
          <p:cNvPr id="5" name="Picture 4" descr="A logo for a museum&#10;&#10;Description automatically generated">
            <a:extLst>
              <a:ext uri="{FF2B5EF4-FFF2-40B4-BE49-F238E27FC236}">
                <a16:creationId xmlns:a16="http://schemas.microsoft.com/office/drawing/2014/main" id="{3318D729-DB8E-539A-F43F-E312E8602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18" y="4564790"/>
            <a:ext cx="3454153" cy="1386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2AB7B1-2B91-F307-07DA-1B48188D667A}"/>
              </a:ext>
            </a:extLst>
          </p:cNvPr>
          <p:cNvSpPr txBox="1"/>
          <p:nvPr/>
        </p:nvSpPr>
        <p:spPr>
          <a:xfrm>
            <a:off x="5134167" y="3279713"/>
            <a:ext cx="192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Steve Nowak</a:t>
            </a:r>
          </a:p>
          <a:p>
            <a:r>
              <a:rPr lang="en-US" sz="1000" dirty="0"/>
              <a:t>Executive Director</a:t>
            </a:r>
          </a:p>
          <a:p>
            <a:r>
              <a:rPr lang="en-US" sz="1000" dirty="0"/>
              <a:t>Douglas County Historical Society</a:t>
            </a:r>
          </a:p>
          <a:p>
            <a:endParaRPr lang="en-US" sz="1100" dirty="0"/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September 18, 2023</a:t>
            </a:r>
          </a:p>
        </p:txBody>
      </p:sp>
    </p:spTree>
    <p:extLst>
      <p:ext uri="{BB962C8B-B14F-4D97-AF65-F5344CB8AC3E}">
        <p14:creationId xmlns:p14="http://schemas.microsoft.com/office/powerpoint/2010/main" val="22158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E845-4759-190D-4311-88ADE3E6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Douglas County,  Kansas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Heritage Partners</a:t>
            </a:r>
          </a:p>
        </p:txBody>
      </p:sp>
      <p:pic>
        <p:nvPicPr>
          <p:cNvPr id="12" name="Content Placeholder 11" descr="A group of people standing in front of a white house&#10;&#10;Description automatically generated">
            <a:extLst>
              <a:ext uri="{FF2B5EF4-FFF2-40B4-BE49-F238E27FC236}">
                <a16:creationId xmlns:a16="http://schemas.microsoft.com/office/drawing/2014/main" id="{6143492E-F697-9206-2DF8-56BE90D96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29" y="3835162"/>
            <a:ext cx="3399882" cy="2566016"/>
          </a:xfrm>
          <a:ln>
            <a:solidFill>
              <a:schemeClr val="accent1"/>
            </a:solidFill>
          </a:ln>
        </p:spPr>
      </p:pic>
      <p:pic>
        <p:nvPicPr>
          <p:cNvPr id="18" name="Picture 17" descr="A group of kids in a classroom&#10;&#10;Description automatically generated">
            <a:extLst>
              <a:ext uri="{FF2B5EF4-FFF2-40B4-BE49-F238E27FC236}">
                <a16:creationId xmlns:a16="http://schemas.microsoft.com/office/drawing/2014/main" id="{477547E2-0EDC-8912-14E3-23FBD0A08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13" y="3980884"/>
            <a:ext cx="3177824" cy="2383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 descr="A display of a history exhibit&#10;&#10;Description automatically generated with medium confidence">
            <a:extLst>
              <a:ext uri="{FF2B5EF4-FFF2-40B4-BE49-F238E27FC236}">
                <a16:creationId xmlns:a16="http://schemas.microsoft.com/office/drawing/2014/main" id="{4DD00E3A-556D-FE39-11B3-621FA31B0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229" y="425515"/>
            <a:ext cx="2136648" cy="3127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 descr="A horse drawn carriage in a park&#10;&#10;Description automatically generated">
            <a:extLst>
              <a:ext uri="{FF2B5EF4-FFF2-40B4-BE49-F238E27FC236}">
                <a16:creationId xmlns:a16="http://schemas.microsoft.com/office/drawing/2014/main" id="{1914BDAB-0B66-9EB9-A879-1AEF34046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01" y="1736624"/>
            <a:ext cx="2764349" cy="20732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A group of people outside a building&#10;&#10;Description automatically generated">
            <a:extLst>
              <a:ext uri="{FF2B5EF4-FFF2-40B4-BE49-F238E27FC236}">
                <a16:creationId xmlns:a16="http://schemas.microsoft.com/office/drawing/2014/main" id="{8AF2C076-7C73-09BB-CF8E-7A560977C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78" y="1166987"/>
            <a:ext cx="2636520" cy="3035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A group of people playing with sand&#10;&#10;Description automatically generated">
            <a:extLst>
              <a:ext uri="{FF2B5EF4-FFF2-40B4-BE49-F238E27FC236}">
                <a16:creationId xmlns:a16="http://schemas.microsoft.com/office/drawing/2014/main" id="{CEC10423-FB37-FAFC-F5D6-76E0AAB89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69" y="3590535"/>
            <a:ext cx="2176755" cy="2902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E38A826-7123-81C5-2CD6-C677D4BA64FC}"/>
              </a:ext>
            </a:extLst>
          </p:cNvPr>
          <p:cNvSpPr txBox="1"/>
          <p:nvPr/>
        </p:nvSpPr>
        <p:spPr>
          <a:xfrm>
            <a:off x="990112" y="1781770"/>
            <a:ext cx="4214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1975:  Douglas County Historical Society</a:t>
            </a:r>
          </a:p>
          <a:p>
            <a:r>
              <a:rPr lang="en-US" dirty="0"/>
              <a:t>1977:  Clinton Lake Historical Society</a:t>
            </a:r>
          </a:p>
          <a:p>
            <a:r>
              <a:rPr lang="en-US" dirty="0"/>
              <a:t>1980:  Lecompton Historical Society</a:t>
            </a:r>
          </a:p>
          <a:p>
            <a:r>
              <a:rPr lang="en-US" dirty="0"/>
              <a:t>2002:  Santa Fe Trail Historical Society</a:t>
            </a:r>
          </a:p>
          <a:p>
            <a:r>
              <a:rPr lang="en-US" dirty="0"/>
              <a:t>2012:  Eudora Area Historical Society</a:t>
            </a:r>
          </a:p>
          <a:p>
            <a:r>
              <a:rPr lang="en-US" dirty="0"/>
              <a:t>2017:  Black Jack Battlefield Trust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698478-49E9-2A5B-B772-FF1CB1A4670E}"/>
              </a:ext>
            </a:extLst>
          </p:cNvPr>
          <p:cNvSpPr txBox="1"/>
          <p:nvPr/>
        </p:nvSpPr>
        <p:spPr>
          <a:xfrm>
            <a:off x="990112" y="3879629"/>
            <a:ext cx="2976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Black Jack Battlefield and Nature Park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69FC9-9887-68D4-7055-9C5584EBC577}"/>
              </a:ext>
            </a:extLst>
          </p:cNvPr>
          <p:cNvSpPr txBox="1"/>
          <p:nvPr/>
        </p:nvSpPr>
        <p:spPr>
          <a:xfrm>
            <a:off x="9670229" y="505190"/>
            <a:ext cx="228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Territorial Capital Museum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431C16-7848-76BE-8D03-AEA29F4B9122}"/>
              </a:ext>
            </a:extLst>
          </p:cNvPr>
          <p:cNvSpPr txBox="1"/>
          <p:nvPr/>
        </p:nvSpPr>
        <p:spPr>
          <a:xfrm>
            <a:off x="8444315" y="3262423"/>
            <a:ext cx="18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Ivan Boyd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Memorial Prairie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CFE712-D9D3-E411-A82A-E7BFA4F93B50}"/>
              </a:ext>
            </a:extLst>
          </p:cNvPr>
          <p:cNvSpPr txBox="1"/>
          <p:nvPr/>
        </p:nvSpPr>
        <p:spPr>
          <a:xfrm>
            <a:off x="8454513" y="4187406"/>
            <a:ext cx="2976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Eudora Community Museum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B75ED4-F598-027F-017E-1B3188287C2E}"/>
              </a:ext>
            </a:extLst>
          </p:cNvPr>
          <p:cNvSpPr txBox="1"/>
          <p:nvPr/>
        </p:nvSpPr>
        <p:spPr>
          <a:xfrm>
            <a:off x="5604295" y="1332985"/>
            <a:ext cx="2976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Watkins Museum of History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A5938D-02AB-143E-E2EE-D07D03A640BE}"/>
              </a:ext>
            </a:extLst>
          </p:cNvPr>
          <p:cNvSpPr txBox="1"/>
          <p:nvPr/>
        </p:nvSpPr>
        <p:spPr>
          <a:xfrm>
            <a:off x="4936669" y="5841032"/>
            <a:ext cx="206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Wakarusa River Valley Heritage Museum</a:t>
            </a:r>
          </a:p>
        </p:txBody>
      </p:sp>
    </p:spTree>
    <p:extLst>
      <p:ext uri="{BB962C8B-B14F-4D97-AF65-F5344CB8AC3E}">
        <p14:creationId xmlns:p14="http://schemas.microsoft.com/office/powerpoint/2010/main" val="284722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5AFC-16B0-9F41-850E-BFBF2FEB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Community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EC9ED-CB8B-75A6-0B4A-B85BCA8A8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39464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Preserve historically significant structures, properties, artifacts, and archives</a:t>
            </a:r>
          </a:p>
          <a:p>
            <a:r>
              <a:rPr lang="en-US" dirty="0"/>
              <a:t>Share cultural heritage stories with residents and visitors</a:t>
            </a:r>
          </a:p>
          <a:p>
            <a:r>
              <a:rPr lang="en-US" dirty="0"/>
              <a:t>Assure public access to the county’s historical resources</a:t>
            </a:r>
          </a:p>
          <a:p>
            <a:r>
              <a:rPr lang="en-US" dirty="0"/>
              <a:t>Engage visitors of all economic and educational backgrounds, and demographic makeup</a:t>
            </a:r>
          </a:p>
          <a:p>
            <a:r>
              <a:rPr lang="en-US" dirty="0"/>
              <a:t>Maintain partnerships within and outside Douglas County</a:t>
            </a:r>
          </a:p>
        </p:txBody>
      </p:sp>
      <p:pic>
        <p:nvPicPr>
          <p:cNvPr id="5" name="Picture 4" descr="A map with red circles and white text&#10;&#10;Description automatically generated">
            <a:extLst>
              <a:ext uri="{FF2B5EF4-FFF2-40B4-BE49-F238E27FC236}">
                <a16:creationId xmlns:a16="http://schemas.microsoft.com/office/drawing/2014/main" id="{CCBF6D8D-58F4-B895-7268-52A07B063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16" y="1729138"/>
            <a:ext cx="3986784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E24D-EC71-8886-4218-F6124256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Economic Impact</a:t>
            </a:r>
          </a:p>
        </p:txBody>
      </p:sp>
      <p:graphicFrame>
        <p:nvGraphicFramePr>
          <p:cNvPr id="4" name="Content Placeholder 3" descr="Chart type: Pie. 'Field2'&#10;&#10;Description automatically generated">
            <a:extLst>
              <a:ext uri="{FF2B5EF4-FFF2-40B4-BE49-F238E27FC236}">
                <a16:creationId xmlns:a16="http://schemas.microsoft.com/office/drawing/2014/main" id="{4C1E7C1C-B30F-4D2B-1B63-8F90A198D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019549"/>
              </p:ext>
            </p:extLst>
          </p:nvPr>
        </p:nvGraphicFramePr>
        <p:xfrm>
          <a:off x="913701" y="2339929"/>
          <a:ext cx="5413310" cy="310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7A3691-A9F9-D7E8-DD80-6DAF6A3BE1FD}"/>
              </a:ext>
            </a:extLst>
          </p:cNvPr>
          <p:cNvSpPr txBox="1"/>
          <p:nvPr/>
        </p:nvSpPr>
        <p:spPr>
          <a:xfrm>
            <a:off x="913701" y="1862356"/>
            <a:ext cx="448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Leverage County Funds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20023-0F96-B748-98C5-274BE66C1985}"/>
              </a:ext>
            </a:extLst>
          </p:cNvPr>
          <p:cNvSpPr txBox="1"/>
          <p:nvPr/>
        </p:nvSpPr>
        <p:spPr>
          <a:xfrm>
            <a:off x="7365533" y="2038849"/>
            <a:ext cx="39127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Activate Volunteers</a:t>
            </a:r>
            <a:br>
              <a:rPr lang="en-US" dirty="0"/>
            </a:br>
            <a:r>
              <a:rPr lang="en-US" dirty="0"/>
              <a:t>11,000 annually</a:t>
            </a:r>
            <a:br>
              <a:rPr lang="en-US" dirty="0"/>
            </a:br>
            <a:r>
              <a:rPr lang="en-US" dirty="0"/>
              <a:t>Provides labor valued at $331,337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 Residents</a:t>
            </a:r>
            <a:br>
              <a:rPr lang="en-US" dirty="0"/>
            </a:br>
            <a:r>
              <a:rPr lang="en-US" dirty="0"/>
              <a:t>Annual attendance at historic sites is the equivalent of 31% of the county’s population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Impact Local Economy</a:t>
            </a:r>
            <a:br>
              <a:rPr lang="en-US" dirty="0"/>
            </a:br>
            <a:r>
              <a:rPr lang="en-US" dirty="0"/>
              <a:t>Collective annual budget of about $800,000 and annual visitation of over $36,000 generates economic impact of $3,197,645</a:t>
            </a:r>
          </a:p>
        </p:txBody>
      </p:sp>
    </p:spTree>
    <p:extLst>
      <p:ext uri="{BB962C8B-B14F-4D97-AF65-F5344CB8AC3E}">
        <p14:creationId xmlns:p14="http://schemas.microsoft.com/office/powerpoint/2010/main" val="31535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DE52-0CBB-6123-C00C-55D78A52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Leveraging Collective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6EE58-356D-9864-48CB-1392B4712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729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Grants</a:t>
            </a:r>
            <a:br>
              <a:rPr lang="en-US" dirty="0"/>
            </a:br>
            <a:r>
              <a:rPr lang="en-US" dirty="0"/>
              <a:t>NEH: $49,795</a:t>
            </a:r>
            <a:br>
              <a:rPr lang="en-US" dirty="0"/>
            </a:br>
            <a:r>
              <a:rPr lang="en-US" dirty="0"/>
              <a:t>IMLS: $49,980</a:t>
            </a:r>
            <a:br>
              <a:rPr lang="en-US" dirty="0"/>
            </a:br>
            <a:r>
              <a:rPr lang="en-US" dirty="0"/>
              <a:t>CARES Act (through City of Lawrence): $149,958</a:t>
            </a:r>
            <a:br>
              <a:rPr lang="en-US" dirty="0"/>
            </a:br>
            <a:r>
              <a:rPr lang="en-US" dirty="0"/>
              <a:t>ARPA (Through Douglas County): $732,539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Shared Resources</a:t>
            </a:r>
            <a:br>
              <a:rPr lang="en-US" dirty="0"/>
            </a:br>
            <a:r>
              <a:rPr lang="en-US" dirty="0"/>
              <a:t>Field Trip Curriculum</a:t>
            </a:r>
            <a:br>
              <a:rPr lang="en-US" dirty="0"/>
            </a:br>
            <a:r>
              <a:rPr lang="en-US" dirty="0"/>
              <a:t>Summer Family Program</a:t>
            </a:r>
            <a:br>
              <a:rPr lang="en-US" dirty="0"/>
            </a:br>
            <a:r>
              <a:rPr lang="en-US" dirty="0"/>
              <a:t>Research Assistant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Additional Funding</a:t>
            </a:r>
            <a:br>
              <a:rPr lang="en-US" dirty="0"/>
            </a:br>
            <a:r>
              <a:rPr lang="en-US" dirty="0"/>
              <a:t>Douglas County Supplemental Funding 2024</a:t>
            </a:r>
          </a:p>
        </p:txBody>
      </p:sp>
      <p:pic>
        <p:nvPicPr>
          <p:cNvPr id="5" name="Picture 4" descr="A roof of a house&#10;&#10;Description automatically generated">
            <a:extLst>
              <a:ext uri="{FF2B5EF4-FFF2-40B4-BE49-F238E27FC236}">
                <a16:creationId xmlns:a16="http://schemas.microsoft.com/office/drawing/2014/main" id="{1EF7D478-DFDB-30FA-8DA0-985925C51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93" y="629623"/>
            <a:ext cx="2829507" cy="2122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sign in the middle of a road&#10;&#10;Description automatically generated">
            <a:extLst>
              <a:ext uri="{FF2B5EF4-FFF2-40B4-BE49-F238E27FC236}">
                <a16:creationId xmlns:a16="http://schemas.microsoft.com/office/drawing/2014/main" id="{DC7DA448-41C2-BAC0-94F4-9A8DB786A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r="22032" b="10829"/>
          <a:stretch/>
        </p:blipFill>
        <p:spPr>
          <a:xfrm>
            <a:off x="8911352" y="2554827"/>
            <a:ext cx="2989270" cy="1892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A window with a black metal grill&#10;&#10;Description automatically generated">
            <a:extLst>
              <a:ext uri="{FF2B5EF4-FFF2-40B4-BE49-F238E27FC236}">
                <a16:creationId xmlns:a16="http://schemas.microsoft.com/office/drawing/2014/main" id="{FA1E5410-1D3C-57E7-1988-E9B26EB4C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6190"/>
          <a:stretch/>
        </p:blipFill>
        <p:spPr>
          <a:xfrm>
            <a:off x="8255296" y="4170504"/>
            <a:ext cx="1683750" cy="2201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B7E079-E6C3-3AEF-7A23-2FD4F330D598}"/>
              </a:ext>
            </a:extLst>
          </p:cNvPr>
          <p:cNvSpPr txBox="1"/>
          <p:nvPr/>
        </p:nvSpPr>
        <p:spPr>
          <a:xfrm>
            <a:off x="8621485" y="658574"/>
            <a:ext cx="152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New Roof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B5CF8-6501-457D-55B9-4E4F7E635AA7}"/>
              </a:ext>
            </a:extLst>
          </p:cNvPr>
          <p:cNvSpPr txBox="1"/>
          <p:nvPr/>
        </p:nvSpPr>
        <p:spPr>
          <a:xfrm>
            <a:off x="10609292" y="4027477"/>
            <a:ext cx="152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Parking Lot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5E362-2B7B-9D70-B0AC-4302C5CC1F71}"/>
              </a:ext>
            </a:extLst>
          </p:cNvPr>
          <p:cNvSpPr txBox="1"/>
          <p:nvPr/>
        </p:nvSpPr>
        <p:spPr>
          <a:xfrm>
            <a:off x="8271233" y="4211132"/>
            <a:ext cx="152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Window Restoration</a:t>
            </a:r>
          </a:p>
        </p:txBody>
      </p:sp>
    </p:spTree>
    <p:extLst>
      <p:ext uri="{BB962C8B-B14F-4D97-AF65-F5344CB8AC3E}">
        <p14:creationId xmlns:p14="http://schemas.microsoft.com/office/powerpoint/2010/main" val="221025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0F05-ACBF-D43D-245A-083E4DE1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 to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D0112-6C49-4B67-C772-F0A2E3C78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Get to know each other</a:t>
            </a:r>
          </a:p>
          <a:p>
            <a:r>
              <a:rPr lang="en-US" dirty="0"/>
              <a:t>Collect statistics</a:t>
            </a:r>
          </a:p>
          <a:p>
            <a:r>
              <a:rPr lang="en-US" dirty="0"/>
              <a:t>Use the calculators</a:t>
            </a:r>
          </a:p>
          <a:p>
            <a:r>
              <a:rPr lang="en-US" dirty="0"/>
              <a:t>Speak their language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09B36-EEEC-2FDB-9978-A994DAC18546}"/>
              </a:ext>
            </a:extLst>
          </p:cNvPr>
          <p:cNvSpPr txBox="1"/>
          <p:nvPr/>
        </p:nvSpPr>
        <p:spPr>
          <a:xfrm>
            <a:off x="5828949" y="443299"/>
            <a:ext cx="289249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u="sng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Historic structures and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County-wide communication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Large volunteer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Experience with public engagement</a:t>
            </a:r>
          </a:p>
          <a:p>
            <a:endParaRPr lang="en-US" sz="1200" dirty="0"/>
          </a:p>
          <a:p>
            <a:r>
              <a:rPr lang="en-US" sz="1200" u="sng" dirty="0"/>
              <a:t>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Reduced on-site attendance due to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Reliance on grants for operational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One-year planning 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E615C-7C53-DB63-CD89-A088CBEE1604}"/>
              </a:ext>
            </a:extLst>
          </p:cNvPr>
          <p:cNvSpPr txBox="1"/>
          <p:nvPr/>
        </p:nvSpPr>
        <p:spPr>
          <a:xfrm>
            <a:off x="8591939" y="443299"/>
            <a:ext cx="323772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u="sng" dirty="0"/>
              <a:t>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Shared resources, expertise, and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Artifact-based learning in Kansas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Heritage programming can engage underrepresented communities</a:t>
            </a:r>
          </a:p>
          <a:p>
            <a:endParaRPr lang="en-US" sz="1200" dirty="0"/>
          </a:p>
          <a:p>
            <a:r>
              <a:rPr lang="en-US" sz="1200" u="sng" dirty="0"/>
              <a:t>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Increasing operational expenses due to 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Aging physical and technological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Aging volunteer base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9977C-8AC9-A0DA-CF53-591468876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12"/>
          <a:stretch/>
        </p:blipFill>
        <p:spPr>
          <a:xfrm>
            <a:off x="2114045" y="3999012"/>
            <a:ext cx="4988533" cy="23128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CC2C48-B6A1-1067-11D2-6564CF2A6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" t="2857" r="987" b="1088"/>
          <a:stretch/>
        </p:blipFill>
        <p:spPr>
          <a:xfrm>
            <a:off x="7447810" y="2369976"/>
            <a:ext cx="4295756" cy="3538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090177-9A7F-439C-788B-6ADC52714222}"/>
              </a:ext>
            </a:extLst>
          </p:cNvPr>
          <p:cNvSpPr txBox="1"/>
          <p:nvPr/>
        </p:nvSpPr>
        <p:spPr>
          <a:xfrm>
            <a:off x="7653082" y="5908837"/>
            <a:ext cx="395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https://www.americansforthearts.org/</a:t>
            </a:r>
          </a:p>
        </p:txBody>
      </p:sp>
    </p:spTree>
    <p:extLst>
      <p:ext uri="{BB962C8B-B14F-4D97-AF65-F5344CB8AC3E}">
        <p14:creationId xmlns:p14="http://schemas.microsoft.com/office/powerpoint/2010/main" val="423153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3B996-1C41-1D10-ABAB-4C0FDBFE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6604"/>
            <a:ext cx="10515600" cy="284460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Discussion?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Questions?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391</Words>
  <Application>Microsoft Office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Power of Togetherness</vt:lpstr>
      <vt:lpstr>The Douglas County,  Kansas  Heritage Partners</vt:lpstr>
      <vt:lpstr>Community Impact</vt:lpstr>
      <vt:lpstr>Economic Impact</vt:lpstr>
      <vt:lpstr>Leveraging Collective Impact</vt:lpstr>
      <vt:lpstr>How to Get Started</vt:lpstr>
      <vt:lpstr>Discussion?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Togetherness</dc:title>
  <dc:creator>Steve Nowak</dc:creator>
  <cp:lastModifiedBy>Steve Nowak</cp:lastModifiedBy>
  <cp:revision>5</cp:revision>
  <dcterms:created xsi:type="dcterms:W3CDTF">2023-09-14T18:14:03Z</dcterms:created>
  <dcterms:modified xsi:type="dcterms:W3CDTF">2023-09-15T17:14:44Z</dcterms:modified>
</cp:coreProperties>
</file>