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1"/>
  </p:notesMasterIdLst>
  <p:sldIdLst>
    <p:sldId id="256" r:id="rId5"/>
    <p:sldId id="257" r:id="rId6"/>
    <p:sldId id="258" r:id="rId7"/>
    <p:sldId id="259" r:id="rId8"/>
    <p:sldId id="261" r:id="rId9"/>
    <p:sldId id="260" r:id="rId10"/>
  </p:sldIdLst>
  <p:sldSz cx="18288000" cy="10287000"/>
  <p:notesSz cx="6858000" cy="9144000"/>
  <p:embeddedFontLst>
    <p:embeddedFont>
      <p:font typeface="Arimo Bold" panose="020B0604020202020204" charset="0"/>
      <p:regular r:id="rId12"/>
    </p:embeddedFont>
    <p:embeddedFont>
      <p:font typeface="Calibri" panose="020F0502020204030204" pitchFamily="34" charset="0"/>
      <p:regular r:id="rId13"/>
      <p:bold r:id="rId14"/>
      <p:italic r:id="rId15"/>
      <p:boldItalic r:id="rId16"/>
    </p:embeddedFont>
    <p:embeddedFont>
      <p:font typeface="Open Sans" panose="020B0606030504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DB9551-699F-437A-B13F-8894A94401BB}" v="1" dt="2023-07-12T19:14:51.795"/>
    <p1510:client id="{86FD3DC5-EC50-4256-84C5-DD6E759D8975}" v="1" dt="2023-09-14T20:02:23.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ny Szlauderbach" userId="S::jszlauderbach@freedomsfrontier.org::2c536bbb-94ef-4436-a38e-ab7677d66a0f" providerId="AD" clId="Web-{86FD3DC5-EC50-4256-84C5-DD6E759D8975}"/>
    <pc:docChg chg="sldOrd">
      <pc:chgData name="Johnny Szlauderbach" userId="S::jszlauderbach@freedomsfrontier.org::2c536bbb-94ef-4436-a38e-ab7677d66a0f" providerId="AD" clId="Web-{86FD3DC5-EC50-4256-84C5-DD6E759D8975}" dt="2023-09-14T20:02:23.658" v="0"/>
      <pc:docMkLst>
        <pc:docMk/>
      </pc:docMkLst>
      <pc:sldChg chg="ord">
        <pc:chgData name="Johnny Szlauderbach" userId="S::jszlauderbach@freedomsfrontier.org::2c536bbb-94ef-4436-a38e-ab7677d66a0f" providerId="AD" clId="Web-{86FD3DC5-EC50-4256-84C5-DD6E759D8975}" dt="2023-09-14T20:02:23.658" v="0"/>
        <pc:sldMkLst>
          <pc:docMk/>
          <pc:sldMk cId="2843966289"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96B725-CC35-45DC-8DC4-00825BACEABB}"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9CC7F7-206D-4399-9E53-E3F2B409A3EE}" type="slidenum">
              <a:rPr lang="en-US" smtClean="0"/>
              <a:t>‹#›</a:t>
            </a:fld>
            <a:endParaRPr lang="en-US"/>
          </a:p>
        </p:txBody>
      </p:sp>
    </p:spTree>
    <p:extLst>
      <p:ext uri="{BB962C8B-B14F-4D97-AF65-F5344CB8AC3E}">
        <p14:creationId xmlns:p14="http://schemas.microsoft.com/office/powerpoint/2010/main" val="2702144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Kate Sutter and until the Dec, I spent 16.5 years teaching mostly American History in southwest Missouri. I have changed roles a bit now, but I am still promoting history – just with a new audience. I’m now with Freedom’s Frontier National Heritage Area</a:t>
            </a:r>
            <a:r>
              <a:rPr lang="en-US"/>
              <a:t>. There </a:t>
            </a:r>
            <a:r>
              <a:rPr lang="en-US" dirty="0"/>
              <a:t>are 62 NHAs that have been created since 1984, and changing or adding to them literally takes an act of Congress – but it is possible because at the beginning of this calendar year we were reauthorized for 15 more years! We are not part of the National Park Service but receive most of our funding from them to distribute to the partners to promote tourism and the local economy. Each NHA has themes to focus on and as you can see, ours are listed in blue. </a:t>
            </a:r>
          </a:p>
        </p:txBody>
      </p:sp>
      <p:sp>
        <p:nvSpPr>
          <p:cNvPr id="4" name="Slide Number Placeholder 3"/>
          <p:cNvSpPr>
            <a:spLocks noGrp="1"/>
          </p:cNvSpPr>
          <p:nvPr>
            <p:ph type="sldNum" sz="quarter" idx="5"/>
          </p:nvPr>
        </p:nvSpPr>
        <p:spPr/>
        <p:txBody>
          <a:bodyPr/>
          <a:lstStyle/>
          <a:p>
            <a:fld id="{169CC7F7-206D-4399-9E53-E3F2B409A3EE}" type="slidenum">
              <a:rPr lang="en-US" smtClean="0"/>
              <a:t>1</a:t>
            </a:fld>
            <a:endParaRPr lang="en-US"/>
          </a:p>
        </p:txBody>
      </p:sp>
    </p:spTree>
    <p:extLst>
      <p:ext uri="{BB962C8B-B14F-4D97-AF65-F5344CB8AC3E}">
        <p14:creationId xmlns:p14="http://schemas.microsoft.com/office/powerpoint/2010/main" val="1503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open this presentation, each of the maps here are hyperlinked to a webpage. The large US map shows the boundaries of the current NHAs and the site lists what is found in each state. The MO/KS map is the heritage area known as Freedom’s Frontier, and we cover 41 counties. The counties are designated in the lower right with blue and red flags. It’s a screen shot from our app, which you can download in your app store or using the QR code. Within these counties, sites or organizations that pertain to at least one of our 3 themes can partner with us (for free) and access our resources – like grants and programming. Currently Freedom’s Frontier have well over 200 partners. </a:t>
            </a:r>
          </a:p>
        </p:txBody>
      </p:sp>
      <p:sp>
        <p:nvSpPr>
          <p:cNvPr id="4" name="Slide Number Placeholder 3"/>
          <p:cNvSpPr>
            <a:spLocks noGrp="1"/>
          </p:cNvSpPr>
          <p:nvPr>
            <p:ph type="sldNum" sz="quarter" idx="5"/>
          </p:nvPr>
        </p:nvSpPr>
        <p:spPr/>
        <p:txBody>
          <a:bodyPr/>
          <a:lstStyle/>
          <a:p>
            <a:fld id="{169CC7F7-206D-4399-9E53-E3F2B409A3EE}" type="slidenum">
              <a:rPr lang="en-US" smtClean="0"/>
              <a:t>2</a:t>
            </a:fld>
            <a:endParaRPr lang="en-US"/>
          </a:p>
        </p:txBody>
      </p:sp>
    </p:spTree>
    <p:extLst>
      <p:ext uri="{BB962C8B-B14F-4D97-AF65-F5344CB8AC3E}">
        <p14:creationId xmlns:p14="http://schemas.microsoft.com/office/powerpoint/2010/main" val="382465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dirty="0"/>
              <a:t>As you can see, teachers and student groups can benefit as well! In 2020, which we know had limited educational opportunities, NHAs still supported almost 5000 programs with over $1 million. Most of this funding was used at historic sites and encouraging people to visit them.  As you can see, we like history. And students. And helping teachers</a:t>
            </a:r>
          </a:p>
        </p:txBody>
      </p:sp>
      <p:sp>
        <p:nvSpPr>
          <p:cNvPr id="4" name="Slide Number Placeholder 3"/>
          <p:cNvSpPr>
            <a:spLocks noGrp="1"/>
          </p:cNvSpPr>
          <p:nvPr>
            <p:ph type="sldNum" sz="quarter" idx="5"/>
          </p:nvPr>
        </p:nvSpPr>
        <p:spPr/>
        <p:txBody>
          <a:bodyPr/>
          <a:lstStyle/>
          <a:p>
            <a:fld id="{169CC7F7-206D-4399-9E53-E3F2B409A3EE}" type="slidenum">
              <a:rPr lang="en-US" smtClean="0"/>
              <a:t>3</a:t>
            </a:fld>
            <a:endParaRPr lang="en-US"/>
          </a:p>
        </p:txBody>
      </p:sp>
    </p:spTree>
    <p:extLst>
      <p:ext uri="{BB962C8B-B14F-4D97-AF65-F5344CB8AC3E}">
        <p14:creationId xmlns:p14="http://schemas.microsoft.com/office/powerpoint/2010/main" val="1648219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 teacher within our counties, or close enough to visit one of our partners, we may be able to help you! We have education grants that we are currently revamping for next school year. One of our most popular programs encourages place-based learning through field trips to our partner sites, up to $250. While we’re still finetuning those things, we can also entertain requests for obtaining curricular materials aligned with our themes. We want to help you guys as easily as we can make it for you</a:t>
            </a:r>
            <a:r>
              <a:rPr lang="en-US"/>
              <a:t>. </a:t>
            </a:r>
            <a:endParaRPr lang="en-US" dirty="0"/>
          </a:p>
        </p:txBody>
      </p:sp>
      <p:sp>
        <p:nvSpPr>
          <p:cNvPr id="4" name="Slide Number Placeholder 3"/>
          <p:cNvSpPr>
            <a:spLocks noGrp="1"/>
          </p:cNvSpPr>
          <p:nvPr>
            <p:ph type="sldNum" sz="quarter" idx="5"/>
          </p:nvPr>
        </p:nvSpPr>
        <p:spPr/>
        <p:txBody>
          <a:bodyPr/>
          <a:lstStyle/>
          <a:p>
            <a:fld id="{169CC7F7-206D-4399-9E53-E3F2B409A3EE}" type="slidenum">
              <a:rPr lang="en-US" smtClean="0"/>
              <a:t>5</a:t>
            </a:fld>
            <a:endParaRPr lang="en-US"/>
          </a:p>
        </p:txBody>
      </p:sp>
    </p:spTree>
    <p:extLst>
      <p:ext uri="{BB962C8B-B14F-4D97-AF65-F5344CB8AC3E}">
        <p14:creationId xmlns:p14="http://schemas.microsoft.com/office/powerpoint/2010/main" val="2589565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dirty="0"/>
              <a:t>As you can see, teachers and student groups can benefit as well! In 2020, which we know had limited educational opportunities, NHAs still supported almost 5000 programs with over $1 million. Most of this funding was used at historic sites and encouraging people to visit them.  As you can see, we like history. And students. And helping teachers</a:t>
            </a:r>
          </a:p>
        </p:txBody>
      </p:sp>
      <p:sp>
        <p:nvSpPr>
          <p:cNvPr id="4" name="Slide Number Placeholder 3"/>
          <p:cNvSpPr>
            <a:spLocks noGrp="1"/>
          </p:cNvSpPr>
          <p:nvPr>
            <p:ph type="sldNum" sz="quarter" idx="5"/>
          </p:nvPr>
        </p:nvSpPr>
        <p:spPr/>
        <p:txBody>
          <a:bodyPr/>
          <a:lstStyle/>
          <a:p>
            <a:fld id="{169CC7F7-206D-4399-9E53-E3F2B409A3EE}" type="slidenum">
              <a:rPr lang="en-US" smtClean="0"/>
              <a:t>4</a:t>
            </a:fld>
            <a:endParaRPr lang="en-US"/>
          </a:p>
        </p:txBody>
      </p:sp>
    </p:spTree>
    <p:extLst>
      <p:ext uri="{BB962C8B-B14F-4D97-AF65-F5344CB8AC3E}">
        <p14:creationId xmlns:p14="http://schemas.microsoft.com/office/powerpoint/2010/main" val="3904398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ffnha.oncell.com/en/partner-sites-209300.html" TargetMode="External"/><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nps.gov/subjects/heritageareas/discover-nhas.htm" TargetMode="External"/><Relationship Id="rId5" Type="http://schemas.openxmlformats.org/officeDocument/2006/relationships/image" Target="../media/image2.png"/><Relationship Id="rId4" Type="http://schemas.openxmlformats.org/officeDocument/2006/relationships/hyperlink" Target="https://freedomsfrontier.org/faq/" TargetMode="Externa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freedomsfrontier.org/bus-on-us/"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freedomsfrontier.org/cont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25" y="399189"/>
            <a:ext cx="18307050" cy="10306050"/>
            <a:chOff x="0" y="0"/>
            <a:chExt cx="24409400" cy="13741400"/>
          </a:xfrm>
        </p:grpSpPr>
        <p:sp>
          <p:nvSpPr>
            <p:cNvPr id="3" name="Freeform 3"/>
            <p:cNvSpPr/>
            <p:nvPr/>
          </p:nvSpPr>
          <p:spPr>
            <a:xfrm>
              <a:off x="12700" y="1270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222A35"/>
            </a:solidFill>
          </p:spPr>
          <p:txBody>
            <a:bodyPr/>
            <a:lstStyle/>
            <a:p>
              <a:endParaRPr lang="en-US"/>
            </a:p>
          </p:txBody>
        </p:sp>
        <p:sp>
          <p:nvSpPr>
            <p:cNvPr id="4" name="Freeform 4"/>
            <p:cNvSpPr/>
            <p:nvPr/>
          </p:nvSpPr>
          <p:spPr>
            <a:xfrm>
              <a:off x="0" y="0"/>
              <a:ext cx="24409400" cy="13741400"/>
            </a:xfrm>
            <a:custGeom>
              <a:avLst/>
              <a:gdLst/>
              <a:ahLst/>
              <a:cxnLst/>
              <a:rect l="l" t="t" r="r" b="b"/>
              <a:pathLst>
                <a:path w="24409400" h="13741400">
                  <a:moveTo>
                    <a:pt x="12700" y="0"/>
                  </a:moveTo>
                  <a:lnTo>
                    <a:pt x="24396700" y="0"/>
                  </a:lnTo>
                  <a:cubicBezTo>
                    <a:pt x="24403686" y="0"/>
                    <a:pt x="24409400" y="5715"/>
                    <a:pt x="24409400" y="12700"/>
                  </a:cubicBezTo>
                  <a:lnTo>
                    <a:pt x="24409400" y="13728700"/>
                  </a:lnTo>
                  <a:cubicBezTo>
                    <a:pt x="24409400" y="13735686"/>
                    <a:pt x="24403686" y="13741400"/>
                    <a:pt x="24396700" y="13741400"/>
                  </a:cubicBezTo>
                  <a:lnTo>
                    <a:pt x="12700" y="13741400"/>
                  </a:lnTo>
                  <a:cubicBezTo>
                    <a:pt x="5715" y="13741400"/>
                    <a:pt x="0" y="13735686"/>
                    <a:pt x="0" y="13728700"/>
                  </a:cubicBezTo>
                  <a:lnTo>
                    <a:pt x="0" y="12700"/>
                  </a:lnTo>
                  <a:cubicBezTo>
                    <a:pt x="0" y="5715"/>
                    <a:pt x="5715" y="0"/>
                    <a:pt x="12700" y="0"/>
                  </a:cubicBezTo>
                  <a:moveTo>
                    <a:pt x="12700" y="25400"/>
                  </a:moveTo>
                  <a:lnTo>
                    <a:pt x="12700" y="12700"/>
                  </a:lnTo>
                  <a:lnTo>
                    <a:pt x="25400" y="12700"/>
                  </a:lnTo>
                  <a:lnTo>
                    <a:pt x="25400" y="13728700"/>
                  </a:lnTo>
                  <a:lnTo>
                    <a:pt x="12700" y="13728700"/>
                  </a:lnTo>
                  <a:lnTo>
                    <a:pt x="12700" y="13716000"/>
                  </a:lnTo>
                  <a:lnTo>
                    <a:pt x="24396700" y="13716000"/>
                  </a:lnTo>
                  <a:lnTo>
                    <a:pt x="24396700" y="13728700"/>
                  </a:lnTo>
                  <a:lnTo>
                    <a:pt x="24384000" y="13728700"/>
                  </a:lnTo>
                  <a:lnTo>
                    <a:pt x="24384000" y="12700"/>
                  </a:lnTo>
                  <a:lnTo>
                    <a:pt x="24396700" y="12700"/>
                  </a:lnTo>
                  <a:lnTo>
                    <a:pt x="24396700" y="25400"/>
                  </a:lnTo>
                  <a:lnTo>
                    <a:pt x="12700" y="25400"/>
                  </a:lnTo>
                  <a:close/>
                </a:path>
              </a:pathLst>
            </a:custGeom>
            <a:solidFill>
              <a:srgbClr val="41719C"/>
            </a:solidFill>
          </p:spPr>
          <p:txBody>
            <a:bodyPr/>
            <a:lstStyle/>
            <a:p>
              <a:endParaRPr lang="en-US"/>
            </a:p>
          </p:txBody>
        </p:sp>
      </p:grpSp>
      <p:grpSp>
        <p:nvGrpSpPr>
          <p:cNvPr id="5" name="Group 5"/>
          <p:cNvGrpSpPr/>
          <p:nvPr/>
        </p:nvGrpSpPr>
        <p:grpSpPr>
          <a:xfrm>
            <a:off x="0" y="0"/>
            <a:ext cx="18288000" cy="2400300"/>
            <a:chOff x="0" y="0"/>
            <a:chExt cx="24384000" cy="3200400"/>
          </a:xfrm>
        </p:grpSpPr>
        <p:sp>
          <p:nvSpPr>
            <p:cNvPr id="6" name="Freeform 6"/>
            <p:cNvSpPr/>
            <p:nvPr/>
          </p:nvSpPr>
          <p:spPr>
            <a:xfrm>
              <a:off x="0" y="0"/>
              <a:ext cx="24384000" cy="3200400"/>
            </a:xfrm>
            <a:custGeom>
              <a:avLst/>
              <a:gdLst/>
              <a:ahLst/>
              <a:cxnLst/>
              <a:rect l="l" t="t" r="r" b="b"/>
              <a:pathLst>
                <a:path w="24384000" h="3200400">
                  <a:moveTo>
                    <a:pt x="0" y="0"/>
                  </a:moveTo>
                  <a:lnTo>
                    <a:pt x="24384000" y="0"/>
                  </a:lnTo>
                  <a:lnTo>
                    <a:pt x="24384000" y="3200400"/>
                  </a:lnTo>
                  <a:lnTo>
                    <a:pt x="0" y="3200400"/>
                  </a:lnTo>
                  <a:close/>
                </a:path>
              </a:pathLst>
            </a:custGeom>
            <a:solidFill>
              <a:srgbClr val="FFFFFF"/>
            </a:solidFill>
          </p:spPr>
          <p:txBody>
            <a:bodyPr/>
            <a:lstStyle/>
            <a:p>
              <a:endParaRPr lang="en-US"/>
            </a:p>
          </p:txBody>
        </p:sp>
      </p:grpSp>
      <p:sp>
        <p:nvSpPr>
          <p:cNvPr id="7" name="Freeform 7"/>
          <p:cNvSpPr/>
          <p:nvPr/>
        </p:nvSpPr>
        <p:spPr>
          <a:xfrm>
            <a:off x="1295400" y="496008"/>
            <a:ext cx="3757612" cy="1408283"/>
          </a:xfrm>
          <a:custGeom>
            <a:avLst/>
            <a:gdLst/>
            <a:ahLst/>
            <a:cxnLst/>
            <a:rect l="l" t="t" r="r" b="b"/>
            <a:pathLst>
              <a:path w="3757612" h="1408283">
                <a:moveTo>
                  <a:pt x="0" y="0"/>
                </a:moveTo>
                <a:lnTo>
                  <a:pt x="3757612" y="0"/>
                </a:lnTo>
                <a:lnTo>
                  <a:pt x="3757612" y="1408283"/>
                </a:lnTo>
                <a:lnTo>
                  <a:pt x="0" y="1408283"/>
                </a:lnTo>
                <a:lnTo>
                  <a:pt x="0" y="0"/>
                </a:lnTo>
                <a:close/>
              </a:path>
            </a:pathLst>
          </a:custGeom>
          <a:blipFill>
            <a:blip r:embed="rId3"/>
            <a:stretch>
              <a:fillRect l="-10" r="-10"/>
            </a:stretch>
          </a:blipFill>
        </p:spPr>
        <p:txBody>
          <a:bodyPr/>
          <a:lstStyle/>
          <a:p>
            <a:endParaRPr lang="en-US"/>
          </a:p>
        </p:txBody>
      </p:sp>
      <p:sp>
        <p:nvSpPr>
          <p:cNvPr id="8" name="TextBox 8"/>
          <p:cNvSpPr txBox="1"/>
          <p:nvPr/>
        </p:nvSpPr>
        <p:spPr>
          <a:xfrm>
            <a:off x="152400" y="2536067"/>
            <a:ext cx="17983200" cy="7617470"/>
          </a:xfrm>
          <a:prstGeom prst="rect">
            <a:avLst/>
          </a:prstGeom>
        </p:spPr>
        <p:txBody>
          <a:bodyPr wrap="square" lIns="0" tIns="0" rIns="0" bIns="0" rtlCol="0" anchor="t">
            <a:spAutoFit/>
          </a:bodyPr>
          <a:lstStyle/>
          <a:p>
            <a:pPr marL="651510" lvl="1" indent="-325755" algn="l">
              <a:lnSpc>
                <a:spcPts val="4320"/>
              </a:lnSpc>
              <a:spcBef>
                <a:spcPts val="600"/>
              </a:spcBef>
              <a:spcAft>
                <a:spcPts val="600"/>
              </a:spcAft>
              <a:buFont typeface="Arial"/>
              <a:buChar char="•"/>
            </a:pPr>
            <a:r>
              <a:rPr lang="en-US" sz="3800" dirty="0">
                <a:solidFill>
                  <a:srgbClr val="D8B045"/>
                </a:solidFill>
                <a:latin typeface="Arimo Bold"/>
              </a:rPr>
              <a:t>A﻿ National Heritage Area is a designated place (by Congress) with a combination of unique natural, cultural, historic, and recreational elements of significance to our shared American heritage. </a:t>
            </a:r>
          </a:p>
          <a:p>
            <a:pPr marL="1554480" lvl="2" indent="-518160" algn="l">
              <a:lnSpc>
                <a:spcPts val="4320"/>
              </a:lnSpc>
              <a:spcBef>
                <a:spcPts val="600"/>
              </a:spcBef>
              <a:spcAft>
                <a:spcPts val="600"/>
              </a:spcAft>
              <a:buFont typeface="Arial"/>
              <a:buChar char="⚬"/>
            </a:pPr>
            <a:r>
              <a:rPr lang="en-US" sz="3600" b="1" i="0" dirty="0">
                <a:solidFill>
                  <a:schemeClr val="bg1"/>
                </a:solidFill>
                <a:effectLst/>
                <a:latin typeface="Open Sans" panose="020B0606030504020204" pitchFamily="34" charset="0"/>
              </a:rPr>
              <a:t>A National Heritage Area employs a partnership approach to heritage development involving collaborative planning around a theme, industry and/or geographical feature that influenced the nation’s culture and history. </a:t>
            </a:r>
            <a:endParaRPr lang="en-US" sz="3600" b="1" dirty="0">
              <a:solidFill>
                <a:schemeClr val="bg1"/>
              </a:solidFill>
              <a:latin typeface="Arimo Bold"/>
            </a:endParaRPr>
          </a:p>
          <a:p>
            <a:pPr marL="651510" lvl="1" indent="-325755" algn="l">
              <a:lnSpc>
                <a:spcPts val="4320"/>
              </a:lnSpc>
              <a:spcBef>
                <a:spcPts val="600"/>
              </a:spcBef>
              <a:spcAft>
                <a:spcPts val="600"/>
              </a:spcAft>
              <a:buFont typeface="Arial"/>
              <a:buChar char="•"/>
            </a:pPr>
            <a:r>
              <a:rPr lang="en-US" sz="3800" dirty="0">
                <a:solidFill>
                  <a:srgbClr val="D8B045"/>
                </a:solidFill>
                <a:latin typeface="Arimo Bold"/>
              </a:rPr>
              <a:t>Freedom's Frontier is commissioned to promote 3 themes:</a:t>
            </a:r>
          </a:p>
          <a:p>
            <a:pPr marL="1779270" lvl="2" indent="-742950" algn="l">
              <a:lnSpc>
                <a:spcPts val="4320"/>
              </a:lnSpc>
              <a:spcBef>
                <a:spcPts val="600"/>
              </a:spcBef>
              <a:spcAft>
                <a:spcPts val="600"/>
              </a:spcAft>
              <a:buFont typeface="+mj-lt"/>
              <a:buAutoNum type="arabicPeriod"/>
            </a:pPr>
            <a:r>
              <a:rPr lang="en-US" sz="3800" dirty="0">
                <a:solidFill>
                  <a:srgbClr val="0097B2"/>
                </a:solidFill>
                <a:latin typeface="Arimo Bold"/>
              </a:rPr>
              <a:t>Settling the Western Frontier</a:t>
            </a:r>
          </a:p>
          <a:p>
            <a:pPr marL="1779270" lvl="2" indent="-742950" algn="l">
              <a:lnSpc>
                <a:spcPts val="4320"/>
              </a:lnSpc>
              <a:spcBef>
                <a:spcPts val="600"/>
              </a:spcBef>
              <a:spcAft>
                <a:spcPts val="600"/>
              </a:spcAft>
              <a:buFont typeface="+mj-lt"/>
              <a:buAutoNum type="arabicPeriod"/>
            </a:pPr>
            <a:r>
              <a:rPr lang="en-US" sz="3800" dirty="0">
                <a:solidFill>
                  <a:srgbClr val="0097B2"/>
                </a:solidFill>
                <a:latin typeface="Arimo Bold"/>
              </a:rPr>
              <a:t>The "Border War" in the larger Civil War context</a:t>
            </a:r>
          </a:p>
          <a:p>
            <a:pPr marL="1779270" lvl="2" indent="-742950" algn="l">
              <a:lnSpc>
                <a:spcPts val="4320"/>
              </a:lnSpc>
              <a:spcBef>
                <a:spcPts val="600"/>
              </a:spcBef>
              <a:spcAft>
                <a:spcPts val="600"/>
              </a:spcAft>
              <a:buFont typeface="+mj-lt"/>
              <a:buAutoNum type="arabicPeriod"/>
            </a:pPr>
            <a:r>
              <a:rPr lang="en-US" sz="3800" dirty="0">
                <a:solidFill>
                  <a:srgbClr val="0097B2"/>
                </a:solidFill>
                <a:latin typeface="Arimo Bold"/>
              </a:rPr>
              <a:t>The Enduring Struggle for Freedom</a:t>
            </a:r>
            <a:endParaRPr lang="en-US" sz="1400" dirty="0">
              <a:solidFill>
                <a:srgbClr val="0097B2"/>
              </a:solidFill>
              <a:latin typeface="Arimo Bold"/>
            </a:endParaRPr>
          </a:p>
          <a:p>
            <a:pPr marL="651510" lvl="1" indent="-325755" algn="l">
              <a:lnSpc>
                <a:spcPts val="4320"/>
              </a:lnSpc>
              <a:spcBef>
                <a:spcPts val="1200"/>
              </a:spcBef>
              <a:buFont typeface="Arial"/>
              <a:buChar char="•"/>
            </a:pPr>
            <a:r>
              <a:rPr lang="en-US" sz="3800" dirty="0">
                <a:solidFill>
                  <a:srgbClr val="FFFFFF"/>
                </a:solidFill>
                <a:latin typeface="Arimo Bold"/>
              </a:rPr>
              <a:t>There are 62 designated and active National Heritage Areas in 36 states</a:t>
            </a:r>
          </a:p>
        </p:txBody>
      </p:sp>
      <p:sp>
        <p:nvSpPr>
          <p:cNvPr id="9" name="TextBox 9"/>
          <p:cNvSpPr txBox="1"/>
          <p:nvPr/>
        </p:nvSpPr>
        <p:spPr>
          <a:xfrm>
            <a:off x="7605381" y="260707"/>
            <a:ext cx="8809984" cy="1840786"/>
          </a:xfrm>
          <a:prstGeom prst="rect">
            <a:avLst/>
          </a:prstGeom>
        </p:spPr>
        <p:txBody>
          <a:bodyPr lIns="0" tIns="0" rIns="0" bIns="0" rtlCol="0" anchor="t">
            <a:spAutoFit/>
          </a:bodyPr>
          <a:lstStyle/>
          <a:p>
            <a:pPr algn="ctr">
              <a:lnSpc>
                <a:spcPts val="7137"/>
              </a:lnSpc>
            </a:pPr>
            <a:r>
              <a:rPr lang="en-US" sz="5948">
                <a:solidFill>
                  <a:srgbClr val="002060"/>
                </a:solidFill>
                <a:latin typeface="Arimo Bold"/>
              </a:rPr>
              <a:t>What is a National Heritage Area?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25" y="446814"/>
            <a:ext cx="18307050" cy="10306050"/>
            <a:chOff x="0" y="0"/>
            <a:chExt cx="24409400" cy="13741400"/>
          </a:xfrm>
        </p:grpSpPr>
        <p:sp>
          <p:nvSpPr>
            <p:cNvPr id="3" name="Freeform 3"/>
            <p:cNvSpPr/>
            <p:nvPr/>
          </p:nvSpPr>
          <p:spPr>
            <a:xfrm>
              <a:off x="12700" y="1270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222A35"/>
            </a:solidFill>
          </p:spPr>
          <p:txBody>
            <a:bodyPr/>
            <a:lstStyle/>
            <a:p>
              <a:endParaRPr lang="en-US"/>
            </a:p>
          </p:txBody>
        </p:sp>
        <p:sp>
          <p:nvSpPr>
            <p:cNvPr id="4" name="Freeform 4"/>
            <p:cNvSpPr/>
            <p:nvPr/>
          </p:nvSpPr>
          <p:spPr>
            <a:xfrm>
              <a:off x="0" y="0"/>
              <a:ext cx="24409400" cy="13741400"/>
            </a:xfrm>
            <a:custGeom>
              <a:avLst/>
              <a:gdLst/>
              <a:ahLst/>
              <a:cxnLst/>
              <a:rect l="l" t="t" r="r" b="b"/>
              <a:pathLst>
                <a:path w="24409400" h="13741400">
                  <a:moveTo>
                    <a:pt x="12700" y="0"/>
                  </a:moveTo>
                  <a:lnTo>
                    <a:pt x="24396700" y="0"/>
                  </a:lnTo>
                  <a:cubicBezTo>
                    <a:pt x="24403686" y="0"/>
                    <a:pt x="24409400" y="5715"/>
                    <a:pt x="24409400" y="12700"/>
                  </a:cubicBezTo>
                  <a:lnTo>
                    <a:pt x="24409400" y="13728700"/>
                  </a:lnTo>
                  <a:cubicBezTo>
                    <a:pt x="24409400" y="13735686"/>
                    <a:pt x="24403686" y="13741400"/>
                    <a:pt x="24396700" y="13741400"/>
                  </a:cubicBezTo>
                  <a:lnTo>
                    <a:pt x="12700" y="13741400"/>
                  </a:lnTo>
                  <a:cubicBezTo>
                    <a:pt x="5715" y="13741400"/>
                    <a:pt x="0" y="13735686"/>
                    <a:pt x="0" y="13728700"/>
                  </a:cubicBezTo>
                  <a:lnTo>
                    <a:pt x="0" y="12700"/>
                  </a:lnTo>
                  <a:cubicBezTo>
                    <a:pt x="0" y="5715"/>
                    <a:pt x="5715" y="0"/>
                    <a:pt x="12700" y="0"/>
                  </a:cubicBezTo>
                  <a:moveTo>
                    <a:pt x="12700" y="25400"/>
                  </a:moveTo>
                  <a:lnTo>
                    <a:pt x="12700" y="12700"/>
                  </a:lnTo>
                  <a:lnTo>
                    <a:pt x="25400" y="12700"/>
                  </a:lnTo>
                  <a:lnTo>
                    <a:pt x="25400" y="13728700"/>
                  </a:lnTo>
                  <a:lnTo>
                    <a:pt x="12700" y="13728700"/>
                  </a:lnTo>
                  <a:lnTo>
                    <a:pt x="12700" y="13716000"/>
                  </a:lnTo>
                  <a:lnTo>
                    <a:pt x="24396700" y="13716000"/>
                  </a:lnTo>
                  <a:lnTo>
                    <a:pt x="24396700" y="13728700"/>
                  </a:lnTo>
                  <a:lnTo>
                    <a:pt x="24384000" y="13728700"/>
                  </a:lnTo>
                  <a:lnTo>
                    <a:pt x="24384000" y="12700"/>
                  </a:lnTo>
                  <a:lnTo>
                    <a:pt x="24396700" y="12700"/>
                  </a:lnTo>
                  <a:lnTo>
                    <a:pt x="24396700" y="25400"/>
                  </a:lnTo>
                  <a:lnTo>
                    <a:pt x="12700" y="25400"/>
                  </a:lnTo>
                  <a:close/>
                </a:path>
              </a:pathLst>
            </a:custGeom>
            <a:solidFill>
              <a:srgbClr val="41719C"/>
            </a:solidFill>
          </p:spPr>
          <p:txBody>
            <a:bodyPr/>
            <a:lstStyle/>
            <a:p>
              <a:endParaRPr lang="en-US"/>
            </a:p>
          </p:txBody>
        </p:sp>
      </p:grpSp>
      <p:grpSp>
        <p:nvGrpSpPr>
          <p:cNvPr id="5" name="Group 5"/>
          <p:cNvGrpSpPr/>
          <p:nvPr/>
        </p:nvGrpSpPr>
        <p:grpSpPr>
          <a:xfrm>
            <a:off x="0" y="0"/>
            <a:ext cx="18288000" cy="2400300"/>
            <a:chOff x="0" y="0"/>
            <a:chExt cx="24384000" cy="3200400"/>
          </a:xfrm>
        </p:grpSpPr>
        <p:sp>
          <p:nvSpPr>
            <p:cNvPr id="6" name="Freeform 6"/>
            <p:cNvSpPr/>
            <p:nvPr/>
          </p:nvSpPr>
          <p:spPr>
            <a:xfrm>
              <a:off x="0" y="0"/>
              <a:ext cx="24384000" cy="3200400"/>
            </a:xfrm>
            <a:custGeom>
              <a:avLst/>
              <a:gdLst/>
              <a:ahLst/>
              <a:cxnLst/>
              <a:rect l="l" t="t" r="r" b="b"/>
              <a:pathLst>
                <a:path w="24384000" h="3200400">
                  <a:moveTo>
                    <a:pt x="0" y="0"/>
                  </a:moveTo>
                  <a:lnTo>
                    <a:pt x="24384000" y="0"/>
                  </a:lnTo>
                  <a:lnTo>
                    <a:pt x="24384000" y="3200400"/>
                  </a:lnTo>
                  <a:lnTo>
                    <a:pt x="0" y="3200400"/>
                  </a:lnTo>
                  <a:close/>
                </a:path>
              </a:pathLst>
            </a:custGeom>
            <a:solidFill>
              <a:srgbClr val="FFFFFF"/>
            </a:solidFill>
          </p:spPr>
          <p:txBody>
            <a:bodyPr/>
            <a:lstStyle/>
            <a:p>
              <a:endParaRPr lang="en-US"/>
            </a:p>
          </p:txBody>
        </p:sp>
      </p:grpSp>
      <p:sp>
        <p:nvSpPr>
          <p:cNvPr id="7" name="Freeform 7"/>
          <p:cNvSpPr/>
          <p:nvPr/>
        </p:nvSpPr>
        <p:spPr>
          <a:xfrm>
            <a:off x="1221581" y="456339"/>
            <a:ext cx="3757612" cy="1408283"/>
          </a:xfrm>
          <a:custGeom>
            <a:avLst/>
            <a:gdLst/>
            <a:ahLst/>
            <a:cxnLst/>
            <a:rect l="l" t="t" r="r" b="b"/>
            <a:pathLst>
              <a:path w="3757612" h="1408283">
                <a:moveTo>
                  <a:pt x="0" y="0"/>
                </a:moveTo>
                <a:lnTo>
                  <a:pt x="3757612" y="0"/>
                </a:lnTo>
                <a:lnTo>
                  <a:pt x="3757612" y="1408283"/>
                </a:lnTo>
                <a:lnTo>
                  <a:pt x="0" y="1408283"/>
                </a:lnTo>
                <a:lnTo>
                  <a:pt x="0" y="0"/>
                </a:lnTo>
                <a:close/>
              </a:path>
            </a:pathLst>
          </a:custGeom>
          <a:blipFill>
            <a:blip r:embed="rId3"/>
            <a:stretch>
              <a:fillRect l="-10" r="-10"/>
            </a:stretch>
          </a:blipFill>
        </p:spPr>
        <p:txBody>
          <a:bodyPr/>
          <a:lstStyle/>
          <a:p>
            <a:endParaRPr lang="en-US"/>
          </a:p>
        </p:txBody>
      </p:sp>
      <p:sp>
        <p:nvSpPr>
          <p:cNvPr id="8" name="Freeform 8">
            <a:hlinkClick r:id="rId4" tooltip="https://freedomsfrontier.org/faq/"/>
          </p:cNvPr>
          <p:cNvSpPr/>
          <p:nvPr/>
        </p:nvSpPr>
        <p:spPr>
          <a:xfrm>
            <a:off x="12158633" y="2767727"/>
            <a:ext cx="5516398" cy="2689672"/>
          </a:xfrm>
          <a:custGeom>
            <a:avLst/>
            <a:gdLst/>
            <a:ahLst/>
            <a:cxnLst/>
            <a:rect l="l" t="t" r="r" b="b"/>
            <a:pathLst>
              <a:path w="5516398" h="2689672">
                <a:moveTo>
                  <a:pt x="0" y="0"/>
                </a:moveTo>
                <a:lnTo>
                  <a:pt x="5516397" y="0"/>
                </a:lnTo>
                <a:lnTo>
                  <a:pt x="5516397" y="2689672"/>
                </a:lnTo>
                <a:lnTo>
                  <a:pt x="0" y="2689672"/>
                </a:lnTo>
                <a:lnTo>
                  <a:pt x="0" y="0"/>
                </a:lnTo>
                <a:close/>
              </a:path>
            </a:pathLst>
          </a:custGeom>
          <a:blipFill>
            <a:blip r:embed="rId5"/>
            <a:stretch>
              <a:fillRect/>
            </a:stretch>
          </a:blipFill>
        </p:spPr>
        <p:txBody>
          <a:bodyPr/>
          <a:lstStyle/>
          <a:p>
            <a:endParaRPr lang="en-US"/>
          </a:p>
        </p:txBody>
      </p:sp>
      <p:sp>
        <p:nvSpPr>
          <p:cNvPr id="9" name="Freeform 9">
            <a:hlinkClick r:id="rId6" tooltip="https://www.nps.gov/subjects/heritageareas/discover-nhas.htm"/>
          </p:cNvPr>
          <p:cNvSpPr/>
          <p:nvPr/>
        </p:nvSpPr>
        <p:spPr>
          <a:xfrm>
            <a:off x="414397" y="3373267"/>
            <a:ext cx="11530266" cy="6001651"/>
          </a:xfrm>
          <a:custGeom>
            <a:avLst/>
            <a:gdLst/>
            <a:ahLst/>
            <a:cxnLst/>
            <a:rect l="l" t="t" r="r" b="b"/>
            <a:pathLst>
              <a:path w="11530266" h="6001651">
                <a:moveTo>
                  <a:pt x="0" y="0"/>
                </a:moveTo>
                <a:lnTo>
                  <a:pt x="11530266" y="0"/>
                </a:lnTo>
                <a:lnTo>
                  <a:pt x="11530266" y="6001651"/>
                </a:lnTo>
                <a:lnTo>
                  <a:pt x="0" y="6001651"/>
                </a:lnTo>
                <a:lnTo>
                  <a:pt x="0" y="0"/>
                </a:lnTo>
                <a:close/>
              </a:path>
            </a:pathLst>
          </a:custGeom>
          <a:blipFill>
            <a:blip r:embed="rId7"/>
            <a:stretch>
              <a:fillRect/>
            </a:stretch>
          </a:blipFill>
        </p:spPr>
        <p:txBody>
          <a:bodyPr/>
          <a:lstStyle/>
          <a:p>
            <a:endParaRPr lang="en-US"/>
          </a:p>
        </p:txBody>
      </p:sp>
      <p:sp>
        <p:nvSpPr>
          <p:cNvPr id="10" name="Freeform 10">
            <a:hlinkClick r:id="rId8" tooltip="https://ffnha.oncell.com/en/partner-sites-209300.html"/>
          </p:cNvPr>
          <p:cNvSpPr/>
          <p:nvPr/>
        </p:nvSpPr>
        <p:spPr>
          <a:xfrm>
            <a:off x="12472296" y="5733189"/>
            <a:ext cx="4978402" cy="4304316"/>
          </a:xfrm>
          <a:custGeom>
            <a:avLst/>
            <a:gdLst/>
            <a:ahLst/>
            <a:cxnLst/>
            <a:rect l="l" t="t" r="r" b="b"/>
            <a:pathLst>
              <a:path w="4978402" h="4304316">
                <a:moveTo>
                  <a:pt x="0" y="0"/>
                </a:moveTo>
                <a:lnTo>
                  <a:pt x="4978401" y="0"/>
                </a:lnTo>
                <a:lnTo>
                  <a:pt x="4978401" y="4304316"/>
                </a:lnTo>
                <a:lnTo>
                  <a:pt x="0" y="4304316"/>
                </a:lnTo>
                <a:lnTo>
                  <a:pt x="0" y="0"/>
                </a:lnTo>
                <a:close/>
              </a:path>
            </a:pathLst>
          </a:custGeom>
          <a:blipFill>
            <a:blip r:embed="rId9"/>
            <a:stretch>
              <a:fillRect/>
            </a:stretch>
          </a:blipFill>
        </p:spPr>
        <p:txBody>
          <a:bodyPr/>
          <a:lstStyle/>
          <a:p>
            <a:endParaRPr lang="en-US"/>
          </a:p>
        </p:txBody>
      </p:sp>
      <p:sp>
        <p:nvSpPr>
          <p:cNvPr id="11" name="TextBox 11"/>
          <p:cNvSpPr txBox="1"/>
          <p:nvPr/>
        </p:nvSpPr>
        <p:spPr>
          <a:xfrm>
            <a:off x="5760212" y="131481"/>
            <a:ext cx="11214768" cy="2247900"/>
          </a:xfrm>
          <a:prstGeom prst="rect">
            <a:avLst/>
          </a:prstGeom>
        </p:spPr>
        <p:txBody>
          <a:bodyPr lIns="0" tIns="0" rIns="0" bIns="0" rtlCol="0" anchor="t">
            <a:spAutoFit/>
          </a:bodyPr>
          <a:lstStyle/>
          <a:p>
            <a:pPr algn="ctr">
              <a:lnSpc>
                <a:spcPts val="6600"/>
              </a:lnSpc>
            </a:pPr>
            <a:r>
              <a:rPr lang="en-US" sz="5500">
                <a:solidFill>
                  <a:srgbClr val="002060"/>
                </a:solidFill>
                <a:latin typeface="Arimo Bold"/>
              </a:rPr>
              <a:t>Where are the 62 NHAs?</a:t>
            </a:r>
          </a:p>
          <a:p>
            <a:pPr algn="ctr">
              <a:lnSpc>
                <a:spcPts val="6600"/>
              </a:lnSpc>
            </a:pPr>
            <a:r>
              <a:rPr lang="en-US" sz="5500">
                <a:solidFill>
                  <a:srgbClr val="002060"/>
                </a:solidFill>
                <a:latin typeface="Arimo Bold"/>
              </a:rPr>
              <a:t>(Hint: Probably near you!)</a:t>
            </a:r>
          </a:p>
          <a:p>
            <a:pPr algn="ctr">
              <a:lnSpc>
                <a:spcPts val="4200"/>
              </a:lnSpc>
            </a:pPr>
            <a:r>
              <a:rPr lang="en-US" sz="3500">
                <a:solidFill>
                  <a:srgbClr val="CD4B2F"/>
                </a:solidFill>
                <a:latin typeface="Arimo Bold"/>
              </a:rPr>
              <a:t>Images are hyperlinks - please click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23" y="2188120"/>
            <a:ext cx="18288001" cy="8564743"/>
            <a:chOff x="0" y="0"/>
            <a:chExt cx="24409400" cy="13741400"/>
          </a:xfrm>
        </p:grpSpPr>
        <p:sp>
          <p:nvSpPr>
            <p:cNvPr id="3" name="Freeform 3"/>
            <p:cNvSpPr/>
            <p:nvPr/>
          </p:nvSpPr>
          <p:spPr>
            <a:xfrm>
              <a:off x="12700" y="1270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222A35"/>
            </a:solidFill>
          </p:spPr>
          <p:txBody>
            <a:bodyPr/>
            <a:lstStyle/>
            <a:p>
              <a:endParaRPr lang="en-US" dirty="0"/>
            </a:p>
          </p:txBody>
        </p:sp>
        <p:sp>
          <p:nvSpPr>
            <p:cNvPr id="4" name="Freeform 4"/>
            <p:cNvSpPr/>
            <p:nvPr/>
          </p:nvSpPr>
          <p:spPr>
            <a:xfrm>
              <a:off x="0" y="0"/>
              <a:ext cx="24409400" cy="13741400"/>
            </a:xfrm>
            <a:custGeom>
              <a:avLst/>
              <a:gdLst/>
              <a:ahLst/>
              <a:cxnLst/>
              <a:rect l="l" t="t" r="r" b="b"/>
              <a:pathLst>
                <a:path w="24409400" h="13741400">
                  <a:moveTo>
                    <a:pt x="12700" y="0"/>
                  </a:moveTo>
                  <a:lnTo>
                    <a:pt x="24396700" y="0"/>
                  </a:lnTo>
                  <a:cubicBezTo>
                    <a:pt x="24403686" y="0"/>
                    <a:pt x="24409400" y="5715"/>
                    <a:pt x="24409400" y="12700"/>
                  </a:cubicBezTo>
                  <a:lnTo>
                    <a:pt x="24409400" y="13728700"/>
                  </a:lnTo>
                  <a:cubicBezTo>
                    <a:pt x="24409400" y="13735686"/>
                    <a:pt x="24403686" y="13741400"/>
                    <a:pt x="24396700" y="13741400"/>
                  </a:cubicBezTo>
                  <a:lnTo>
                    <a:pt x="12700" y="13741400"/>
                  </a:lnTo>
                  <a:cubicBezTo>
                    <a:pt x="5715" y="13741400"/>
                    <a:pt x="0" y="13735686"/>
                    <a:pt x="0" y="13728700"/>
                  </a:cubicBezTo>
                  <a:lnTo>
                    <a:pt x="0" y="12700"/>
                  </a:lnTo>
                  <a:cubicBezTo>
                    <a:pt x="0" y="5715"/>
                    <a:pt x="5715" y="0"/>
                    <a:pt x="12700" y="0"/>
                  </a:cubicBezTo>
                  <a:moveTo>
                    <a:pt x="12700" y="25400"/>
                  </a:moveTo>
                  <a:lnTo>
                    <a:pt x="12700" y="12700"/>
                  </a:lnTo>
                  <a:lnTo>
                    <a:pt x="25400" y="12700"/>
                  </a:lnTo>
                  <a:lnTo>
                    <a:pt x="25400" y="13728700"/>
                  </a:lnTo>
                  <a:lnTo>
                    <a:pt x="12700" y="13728700"/>
                  </a:lnTo>
                  <a:lnTo>
                    <a:pt x="12700" y="13716000"/>
                  </a:lnTo>
                  <a:lnTo>
                    <a:pt x="24396700" y="13716000"/>
                  </a:lnTo>
                  <a:lnTo>
                    <a:pt x="24396700" y="13728700"/>
                  </a:lnTo>
                  <a:lnTo>
                    <a:pt x="24384000" y="13728700"/>
                  </a:lnTo>
                  <a:lnTo>
                    <a:pt x="24384000" y="12700"/>
                  </a:lnTo>
                  <a:lnTo>
                    <a:pt x="24396700" y="12700"/>
                  </a:lnTo>
                  <a:lnTo>
                    <a:pt x="24396700" y="25400"/>
                  </a:lnTo>
                  <a:lnTo>
                    <a:pt x="12700" y="25400"/>
                  </a:lnTo>
                  <a:close/>
                </a:path>
              </a:pathLst>
            </a:custGeom>
            <a:solidFill>
              <a:srgbClr val="41719C"/>
            </a:solidFill>
          </p:spPr>
          <p:txBody>
            <a:bodyPr/>
            <a:lstStyle/>
            <a:p>
              <a:endParaRPr lang="en-US"/>
            </a:p>
          </p:txBody>
        </p:sp>
      </p:grpSp>
      <p:grpSp>
        <p:nvGrpSpPr>
          <p:cNvPr id="5" name="Group 5"/>
          <p:cNvGrpSpPr/>
          <p:nvPr/>
        </p:nvGrpSpPr>
        <p:grpSpPr>
          <a:xfrm>
            <a:off x="0" y="0"/>
            <a:ext cx="18288000" cy="2400300"/>
            <a:chOff x="0" y="0"/>
            <a:chExt cx="24384000" cy="3200400"/>
          </a:xfrm>
        </p:grpSpPr>
        <p:sp>
          <p:nvSpPr>
            <p:cNvPr id="6" name="Freeform 6"/>
            <p:cNvSpPr/>
            <p:nvPr/>
          </p:nvSpPr>
          <p:spPr>
            <a:xfrm>
              <a:off x="0" y="0"/>
              <a:ext cx="24384000" cy="3200400"/>
            </a:xfrm>
            <a:custGeom>
              <a:avLst/>
              <a:gdLst/>
              <a:ahLst/>
              <a:cxnLst/>
              <a:rect l="l" t="t" r="r" b="b"/>
              <a:pathLst>
                <a:path w="24384000" h="3200400">
                  <a:moveTo>
                    <a:pt x="0" y="0"/>
                  </a:moveTo>
                  <a:lnTo>
                    <a:pt x="24384000" y="0"/>
                  </a:lnTo>
                  <a:lnTo>
                    <a:pt x="24384000" y="3200400"/>
                  </a:lnTo>
                  <a:lnTo>
                    <a:pt x="0" y="3200400"/>
                  </a:lnTo>
                  <a:close/>
                </a:path>
              </a:pathLst>
            </a:custGeom>
            <a:solidFill>
              <a:srgbClr val="FFFFFF"/>
            </a:solidFill>
          </p:spPr>
          <p:txBody>
            <a:bodyPr/>
            <a:lstStyle/>
            <a:p>
              <a:endParaRPr lang="en-US"/>
            </a:p>
          </p:txBody>
        </p:sp>
      </p:grpSp>
      <p:sp>
        <p:nvSpPr>
          <p:cNvPr id="7" name="Freeform 7"/>
          <p:cNvSpPr/>
          <p:nvPr/>
        </p:nvSpPr>
        <p:spPr>
          <a:xfrm>
            <a:off x="1221581" y="456339"/>
            <a:ext cx="3757612" cy="1408283"/>
          </a:xfrm>
          <a:custGeom>
            <a:avLst/>
            <a:gdLst/>
            <a:ahLst/>
            <a:cxnLst/>
            <a:rect l="l" t="t" r="r" b="b"/>
            <a:pathLst>
              <a:path w="3757612" h="1408283">
                <a:moveTo>
                  <a:pt x="0" y="0"/>
                </a:moveTo>
                <a:lnTo>
                  <a:pt x="3757612" y="0"/>
                </a:lnTo>
                <a:lnTo>
                  <a:pt x="3757612" y="1408283"/>
                </a:lnTo>
                <a:lnTo>
                  <a:pt x="0" y="1408283"/>
                </a:lnTo>
                <a:lnTo>
                  <a:pt x="0" y="0"/>
                </a:lnTo>
                <a:close/>
              </a:path>
            </a:pathLst>
          </a:custGeom>
          <a:blipFill>
            <a:blip r:embed="rId3"/>
            <a:stretch>
              <a:fillRect l="-10" r="-10"/>
            </a:stretch>
          </a:blipFill>
        </p:spPr>
        <p:txBody>
          <a:bodyPr/>
          <a:lstStyle/>
          <a:p>
            <a:endParaRPr lang="en-US"/>
          </a:p>
        </p:txBody>
      </p:sp>
      <p:sp>
        <p:nvSpPr>
          <p:cNvPr id="8" name="TextBox 8"/>
          <p:cNvSpPr txBox="1"/>
          <p:nvPr/>
        </p:nvSpPr>
        <p:spPr>
          <a:xfrm>
            <a:off x="6612561" y="161925"/>
            <a:ext cx="11207459" cy="2026196"/>
          </a:xfrm>
          <a:prstGeom prst="rect">
            <a:avLst/>
          </a:prstGeom>
        </p:spPr>
        <p:txBody>
          <a:bodyPr lIns="0" tIns="0" rIns="0" bIns="0" rtlCol="0" anchor="t">
            <a:spAutoFit/>
          </a:bodyPr>
          <a:lstStyle/>
          <a:p>
            <a:pPr algn="ctr">
              <a:lnSpc>
                <a:spcPts val="7920"/>
              </a:lnSpc>
            </a:pPr>
            <a:r>
              <a:rPr lang="en-US" sz="6600" dirty="0">
                <a:solidFill>
                  <a:srgbClr val="002060"/>
                </a:solidFill>
                <a:latin typeface="Arimo Bold"/>
              </a:rPr>
              <a:t>How can they help communities?</a:t>
            </a:r>
          </a:p>
        </p:txBody>
      </p:sp>
      <p:sp>
        <p:nvSpPr>
          <p:cNvPr id="17" name="TextBox 16">
            <a:extLst>
              <a:ext uri="{FF2B5EF4-FFF2-40B4-BE49-F238E27FC236}">
                <a16:creationId xmlns:a16="http://schemas.microsoft.com/office/drawing/2014/main" id="{8F71C432-A937-BF37-5C76-9D09412C6004}"/>
              </a:ext>
            </a:extLst>
          </p:cNvPr>
          <p:cNvSpPr txBox="1"/>
          <p:nvPr/>
        </p:nvSpPr>
        <p:spPr>
          <a:xfrm>
            <a:off x="152400" y="2476500"/>
            <a:ext cx="18116562" cy="7817525"/>
          </a:xfrm>
          <a:prstGeom prst="rect">
            <a:avLst/>
          </a:prstGeom>
          <a:noFill/>
        </p:spPr>
        <p:txBody>
          <a:bodyPr wrap="square" rtlCol="0">
            <a:spAutoFit/>
          </a:bodyPr>
          <a:lstStyle/>
          <a:p>
            <a:pPr algn="l" fontAlgn="base"/>
            <a:r>
              <a:rPr lang="en-US" sz="3400" b="1" i="0" dirty="0">
                <a:solidFill>
                  <a:schemeClr val="accent5">
                    <a:lumMod val="75000"/>
                  </a:schemeClr>
                </a:solidFill>
                <a:effectLst/>
                <a:latin typeface="Open Sans" panose="020B0606030504020204" pitchFamily="34" charset="0"/>
              </a:rPr>
              <a:t>From ANHA: </a:t>
            </a:r>
          </a:p>
          <a:p>
            <a:pPr algn="l" fontAlgn="base">
              <a:spcBef>
                <a:spcPts val="600"/>
              </a:spcBef>
              <a:spcAft>
                <a:spcPts val="600"/>
              </a:spcAft>
            </a:pPr>
            <a:r>
              <a:rPr lang="en-US" sz="3400" b="0" i="0" dirty="0">
                <a:solidFill>
                  <a:schemeClr val="bg1"/>
                </a:solidFill>
                <a:effectLst/>
                <a:latin typeface="Open Sans" panose="020B0606030504020204" pitchFamily="34" charset="0"/>
              </a:rPr>
              <a:t>An independent 2012 study found that </a:t>
            </a:r>
            <a:r>
              <a:rPr lang="en-US" sz="3800" dirty="0">
                <a:solidFill>
                  <a:srgbClr val="FFC000"/>
                </a:solidFill>
                <a:latin typeface="Arimo Bold"/>
              </a:rPr>
              <a:t>NHAs’ overall annual economic impact in the U.S. is $12.9 billion,</a:t>
            </a:r>
            <a:r>
              <a:rPr lang="en-US" sz="3400" b="0" i="0" dirty="0">
                <a:solidFill>
                  <a:srgbClr val="FFC000"/>
                </a:solidFill>
                <a:effectLst/>
                <a:latin typeface="Open Sans" panose="020B0606030504020204" pitchFamily="34" charset="0"/>
              </a:rPr>
              <a:t> </a:t>
            </a:r>
            <a:r>
              <a:rPr lang="en-US" sz="3400" b="0" i="0" dirty="0">
                <a:solidFill>
                  <a:schemeClr val="bg1"/>
                </a:solidFill>
                <a:effectLst/>
                <a:latin typeface="Open Sans" panose="020B0606030504020204" pitchFamily="34" charset="0"/>
              </a:rPr>
              <a:t>exceeding the amount of federal funding provided by as much as 5:1. The </a:t>
            </a:r>
            <a:r>
              <a:rPr lang="en-US" sz="3800" dirty="0">
                <a:solidFill>
                  <a:srgbClr val="FFC000"/>
                </a:solidFill>
                <a:latin typeface="Arimo Bold"/>
              </a:rPr>
              <a:t>majority of impact (99%) is generated by tourism spending.</a:t>
            </a:r>
            <a:br>
              <a:rPr lang="en-US" sz="3800" dirty="0">
                <a:solidFill>
                  <a:srgbClr val="FFC000"/>
                </a:solidFill>
                <a:latin typeface="Arimo Bold"/>
              </a:rPr>
            </a:br>
            <a:endParaRPr lang="en-US" sz="3400" b="0" i="0" dirty="0">
              <a:solidFill>
                <a:srgbClr val="FFC000"/>
              </a:solidFill>
              <a:effectLst/>
              <a:latin typeface="Open Sans" panose="020B0606030504020204" pitchFamily="34" charset="0"/>
            </a:endParaRPr>
          </a:p>
          <a:p>
            <a:pPr marL="1828800" lvl="3" indent="-457200" fontAlgn="base">
              <a:spcBef>
                <a:spcPts val="600"/>
              </a:spcBef>
              <a:spcAft>
                <a:spcPts val="600"/>
              </a:spcAft>
              <a:buFont typeface="Wingdings" panose="05000000000000000000" pitchFamily="2" charset="2"/>
              <a:buChar char="q"/>
            </a:pPr>
            <a:r>
              <a:rPr lang="en-US" sz="3800" b="1" dirty="0">
                <a:solidFill>
                  <a:schemeClr val="accent5">
                    <a:lumMod val="75000"/>
                  </a:schemeClr>
                </a:solidFill>
                <a:latin typeface="Arimo Bold"/>
              </a:rPr>
              <a:t>$4.6 billion in direct impact, </a:t>
            </a:r>
            <a:r>
              <a:rPr lang="en-US" sz="3400" b="1" i="0" dirty="0">
                <a:solidFill>
                  <a:schemeClr val="bg1"/>
                </a:solidFill>
                <a:effectLst/>
                <a:latin typeface="Open Sans" panose="020B0606030504020204" pitchFamily="34" charset="0"/>
              </a:rPr>
              <a:t>which includes tourist spending, NHA operational expenditures and grantmaking activities. </a:t>
            </a:r>
          </a:p>
          <a:p>
            <a:pPr marL="1828800" lvl="3" indent="-457200" fontAlgn="base">
              <a:spcBef>
                <a:spcPts val="600"/>
              </a:spcBef>
              <a:spcAft>
                <a:spcPts val="600"/>
              </a:spcAft>
              <a:buFont typeface="Wingdings" panose="05000000000000000000" pitchFamily="2" charset="2"/>
              <a:buChar char="q"/>
            </a:pPr>
            <a:r>
              <a:rPr lang="en-US" sz="3800" b="1" dirty="0">
                <a:solidFill>
                  <a:schemeClr val="accent5">
                    <a:lumMod val="75000"/>
                  </a:schemeClr>
                </a:solidFill>
                <a:latin typeface="Arimo Bold"/>
              </a:rPr>
              <a:t>$8.3 billion in indirect and induced impacts, </a:t>
            </a:r>
            <a:r>
              <a:rPr lang="en-US" sz="3400" b="1" i="0" dirty="0">
                <a:solidFill>
                  <a:schemeClr val="bg1"/>
                </a:solidFill>
                <a:effectLst/>
                <a:latin typeface="Open Sans" panose="020B0606030504020204" pitchFamily="34" charset="0"/>
              </a:rPr>
              <a:t>which includes employee spending and businesses supporting the tourism industry.</a:t>
            </a:r>
          </a:p>
          <a:p>
            <a:pPr marL="1828800" lvl="3" indent="-457200" fontAlgn="base">
              <a:spcBef>
                <a:spcPts val="600"/>
              </a:spcBef>
              <a:spcAft>
                <a:spcPts val="600"/>
              </a:spcAft>
              <a:buFont typeface="Wingdings" panose="05000000000000000000" pitchFamily="2" charset="2"/>
              <a:buChar char="q"/>
            </a:pPr>
            <a:r>
              <a:rPr lang="en-US" sz="3800" b="1" dirty="0">
                <a:solidFill>
                  <a:schemeClr val="accent5">
                    <a:lumMod val="75000"/>
                  </a:schemeClr>
                </a:solidFill>
                <a:latin typeface="Arimo Bold"/>
              </a:rPr>
              <a:t>$700,000 (in 2021) </a:t>
            </a:r>
            <a:r>
              <a:rPr lang="en-US" sz="3400" b="1" dirty="0">
                <a:solidFill>
                  <a:schemeClr val="bg1"/>
                </a:solidFill>
                <a:latin typeface="Open Sans" panose="020B0606030504020204" pitchFamily="34" charset="0"/>
              </a:rPr>
              <a:t>of funds from FFNHA went towards programming</a:t>
            </a:r>
            <a:br>
              <a:rPr lang="en-US" sz="3400" b="0" i="0" dirty="0">
                <a:solidFill>
                  <a:schemeClr val="bg1"/>
                </a:solidFill>
                <a:effectLst/>
                <a:latin typeface="Open Sans" panose="020B0606030504020204" pitchFamily="34" charset="0"/>
              </a:rPr>
            </a:br>
            <a:endParaRPr lang="en-US" sz="3400" b="0" i="0" dirty="0">
              <a:solidFill>
                <a:schemeClr val="bg1"/>
              </a:solidFill>
              <a:effectLst/>
              <a:latin typeface="Open Sans" panose="020B0606030504020204" pitchFamily="34" charset="0"/>
            </a:endParaRPr>
          </a:p>
          <a:p>
            <a:pPr fontAlgn="base"/>
            <a:r>
              <a:rPr lang="en-US" sz="3200" b="1" dirty="0">
                <a:solidFill>
                  <a:srgbClr val="FFC000"/>
                </a:solidFill>
                <a:effectLst/>
              </a:rPr>
              <a:t>“National Heritage Areas are places where small investments pay huge dividends, providing demonstrable benefits in communities across the country and in partnership with our National Parks.” —Jon Jarvis</a:t>
            </a:r>
            <a:endParaRPr lang="en-US" sz="3200" dirty="0">
              <a:solidFill>
                <a:srgbClr val="FFC000"/>
              </a:solidFill>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050" y="2400300"/>
            <a:ext cx="18307050" cy="7886700"/>
            <a:chOff x="0" y="0"/>
            <a:chExt cx="24409400" cy="10515600"/>
          </a:xfrm>
        </p:grpSpPr>
        <p:sp>
          <p:nvSpPr>
            <p:cNvPr id="3" name="Freeform 3"/>
            <p:cNvSpPr/>
            <p:nvPr/>
          </p:nvSpPr>
          <p:spPr>
            <a:xfrm>
              <a:off x="12700" y="9719"/>
              <a:ext cx="24384000" cy="10496163"/>
            </a:xfrm>
            <a:custGeom>
              <a:avLst/>
              <a:gdLst/>
              <a:ahLst/>
              <a:cxnLst/>
              <a:rect l="l" t="t" r="r" b="b"/>
              <a:pathLst>
                <a:path w="24384000" h="10496163">
                  <a:moveTo>
                    <a:pt x="0" y="0"/>
                  </a:moveTo>
                  <a:lnTo>
                    <a:pt x="24384000" y="0"/>
                  </a:lnTo>
                  <a:lnTo>
                    <a:pt x="24384000" y="10496162"/>
                  </a:lnTo>
                  <a:lnTo>
                    <a:pt x="0" y="10496162"/>
                  </a:lnTo>
                  <a:close/>
                </a:path>
              </a:pathLst>
            </a:custGeom>
            <a:solidFill>
              <a:srgbClr val="222A35"/>
            </a:solidFill>
          </p:spPr>
          <p:txBody>
            <a:bodyPr/>
            <a:lstStyle/>
            <a:p>
              <a:endParaRPr lang="en-US"/>
            </a:p>
          </p:txBody>
        </p:sp>
        <p:sp>
          <p:nvSpPr>
            <p:cNvPr id="4" name="Freeform 4"/>
            <p:cNvSpPr/>
            <p:nvPr/>
          </p:nvSpPr>
          <p:spPr>
            <a:xfrm>
              <a:off x="0" y="0"/>
              <a:ext cx="24409400" cy="10515600"/>
            </a:xfrm>
            <a:custGeom>
              <a:avLst/>
              <a:gdLst/>
              <a:ahLst/>
              <a:cxnLst/>
              <a:rect l="l" t="t" r="r" b="b"/>
              <a:pathLst>
                <a:path w="24409400" h="10515600">
                  <a:moveTo>
                    <a:pt x="12700" y="0"/>
                  </a:moveTo>
                  <a:lnTo>
                    <a:pt x="24396700" y="0"/>
                  </a:lnTo>
                  <a:cubicBezTo>
                    <a:pt x="24403686" y="0"/>
                    <a:pt x="24409400" y="4373"/>
                    <a:pt x="24409400" y="9719"/>
                  </a:cubicBezTo>
                  <a:lnTo>
                    <a:pt x="24409400" y="10505881"/>
                  </a:lnTo>
                  <a:cubicBezTo>
                    <a:pt x="24409400" y="10511227"/>
                    <a:pt x="24403686" y="10515600"/>
                    <a:pt x="24396700" y="10515600"/>
                  </a:cubicBezTo>
                  <a:lnTo>
                    <a:pt x="12700" y="10515600"/>
                  </a:lnTo>
                  <a:cubicBezTo>
                    <a:pt x="5715" y="10515600"/>
                    <a:pt x="0" y="10511227"/>
                    <a:pt x="0" y="10505881"/>
                  </a:cubicBezTo>
                  <a:lnTo>
                    <a:pt x="0" y="9719"/>
                  </a:lnTo>
                  <a:cubicBezTo>
                    <a:pt x="0" y="4373"/>
                    <a:pt x="5715" y="0"/>
                    <a:pt x="12700" y="0"/>
                  </a:cubicBezTo>
                  <a:moveTo>
                    <a:pt x="12700" y="19437"/>
                  </a:moveTo>
                  <a:lnTo>
                    <a:pt x="12700" y="9719"/>
                  </a:lnTo>
                  <a:lnTo>
                    <a:pt x="25400" y="9719"/>
                  </a:lnTo>
                  <a:lnTo>
                    <a:pt x="25400" y="10505881"/>
                  </a:lnTo>
                  <a:lnTo>
                    <a:pt x="12700" y="10505881"/>
                  </a:lnTo>
                  <a:lnTo>
                    <a:pt x="12700" y="10496162"/>
                  </a:lnTo>
                  <a:lnTo>
                    <a:pt x="24396700" y="10496162"/>
                  </a:lnTo>
                  <a:lnTo>
                    <a:pt x="24396700" y="10505881"/>
                  </a:lnTo>
                  <a:lnTo>
                    <a:pt x="24384000" y="10505881"/>
                  </a:lnTo>
                  <a:lnTo>
                    <a:pt x="24384000" y="9719"/>
                  </a:lnTo>
                  <a:lnTo>
                    <a:pt x="24396700" y="9719"/>
                  </a:lnTo>
                  <a:lnTo>
                    <a:pt x="24396700" y="19437"/>
                  </a:lnTo>
                  <a:lnTo>
                    <a:pt x="12700" y="19437"/>
                  </a:lnTo>
                  <a:close/>
                </a:path>
              </a:pathLst>
            </a:custGeom>
            <a:solidFill>
              <a:srgbClr val="41719C"/>
            </a:solidFill>
          </p:spPr>
          <p:txBody>
            <a:bodyPr/>
            <a:lstStyle/>
            <a:p>
              <a:endParaRPr lang="en-US"/>
            </a:p>
          </p:txBody>
        </p:sp>
      </p:grpSp>
      <p:grpSp>
        <p:nvGrpSpPr>
          <p:cNvPr id="5" name="Group 5"/>
          <p:cNvGrpSpPr/>
          <p:nvPr/>
        </p:nvGrpSpPr>
        <p:grpSpPr>
          <a:xfrm>
            <a:off x="0" y="0"/>
            <a:ext cx="18288000" cy="2400300"/>
            <a:chOff x="0" y="0"/>
            <a:chExt cx="24384000" cy="3200400"/>
          </a:xfrm>
        </p:grpSpPr>
        <p:sp>
          <p:nvSpPr>
            <p:cNvPr id="6" name="Freeform 6"/>
            <p:cNvSpPr/>
            <p:nvPr/>
          </p:nvSpPr>
          <p:spPr>
            <a:xfrm>
              <a:off x="0" y="0"/>
              <a:ext cx="24384000" cy="3200400"/>
            </a:xfrm>
            <a:custGeom>
              <a:avLst/>
              <a:gdLst/>
              <a:ahLst/>
              <a:cxnLst/>
              <a:rect l="l" t="t" r="r" b="b"/>
              <a:pathLst>
                <a:path w="24384000" h="3200400">
                  <a:moveTo>
                    <a:pt x="0" y="0"/>
                  </a:moveTo>
                  <a:lnTo>
                    <a:pt x="24384000" y="0"/>
                  </a:lnTo>
                  <a:lnTo>
                    <a:pt x="24384000" y="3200400"/>
                  </a:lnTo>
                  <a:lnTo>
                    <a:pt x="0" y="3200400"/>
                  </a:lnTo>
                  <a:close/>
                </a:path>
              </a:pathLst>
            </a:custGeom>
            <a:solidFill>
              <a:srgbClr val="FFFFFF"/>
            </a:solidFill>
          </p:spPr>
          <p:txBody>
            <a:bodyPr/>
            <a:lstStyle/>
            <a:p>
              <a:endParaRPr lang="en-US"/>
            </a:p>
          </p:txBody>
        </p:sp>
      </p:grpSp>
      <p:sp>
        <p:nvSpPr>
          <p:cNvPr id="7" name="Freeform 7"/>
          <p:cNvSpPr/>
          <p:nvPr/>
        </p:nvSpPr>
        <p:spPr>
          <a:xfrm>
            <a:off x="1221581" y="456339"/>
            <a:ext cx="3757612" cy="1408283"/>
          </a:xfrm>
          <a:custGeom>
            <a:avLst/>
            <a:gdLst/>
            <a:ahLst/>
            <a:cxnLst/>
            <a:rect l="l" t="t" r="r" b="b"/>
            <a:pathLst>
              <a:path w="3757612" h="1408283">
                <a:moveTo>
                  <a:pt x="0" y="0"/>
                </a:moveTo>
                <a:lnTo>
                  <a:pt x="3757612" y="0"/>
                </a:lnTo>
                <a:lnTo>
                  <a:pt x="3757612" y="1408283"/>
                </a:lnTo>
                <a:lnTo>
                  <a:pt x="0" y="1408283"/>
                </a:lnTo>
                <a:lnTo>
                  <a:pt x="0" y="0"/>
                </a:lnTo>
                <a:close/>
              </a:path>
            </a:pathLst>
          </a:custGeom>
          <a:blipFill>
            <a:blip r:embed="rId3"/>
            <a:stretch>
              <a:fillRect l="-10" r="-10"/>
            </a:stretch>
          </a:blipFill>
        </p:spPr>
        <p:txBody>
          <a:bodyPr/>
          <a:lstStyle/>
          <a:p>
            <a:endParaRPr lang="en-US"/>
          </a:p>
        </p:txBody>
      </p:sp>
      <p:sp>
        <p:nvSpPr>
          <p:cNvPr id="8" name="Freeform 8"/>
          <p:cNvSpPr/>
          <p:nvPr/>
        </p:nvSpPr>
        <p:spPr>
          <a:xfrm>
            <a:off x="13175616" y="4984536"/>
            <a:ext cx="3947496" cy="3947496"/>
          </a:xfrm>
          <a:custGeom>
            <a:avLst/>
            <a:gdLst/>
            <a:ahLst/>
            <a:cxnLst/>
            <a:rect l="l" t="t" r="r" b="b"/>
            <a:pathLst>
              <a:path w="3947496" h="3947496">
                <a:moveTo>
                  <a:pt x="0" y="0"/>
                </a:moveTo>
                <a:lnTo>
                  <a:pt x="3947497" y="0"/>
                </a:lnTo>
                <a:lnTo>
                  <a:pt x="3947497" y="3947496"/>
                </a:lnTo>
                <a:lnTo>
                  <a:pt x="0" y="3947496"/>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228600" y="3262778"/>
            <a:ext cx="11833196" cy="6286016"/>
          </a:xfrm>
          <a:prstGeom prst="rect">
            <a:avLst/>
          </a:prstGeom>
        </p:spPr>
        <p:txBody>
          <a:bodyPr wrap="square" lIns="0" tIns="0" rIns="0" bIns="0" rtlCol="0" anchor="t">
            <a:spAutoFit/>
          </a:bodyPr>
          <a:lstStyle/>
          <a:p>
            <a:pPr marL="1050571" lvl="1" indent="-525285">
              <a:lnSpc>
                <a:spcPts val="7082"/>
              </a:lnSpc>
              <a:buFont typeface="Arial"/>
              <a:buChar char="•"/>
            </a:pPr>
            <a:r>
              <a:rPr lang="en-US" sz="4800" dirty="0">
                <a:solidFill>
                  <a:srgbClr val="FFFFFF"/>
                </a:solidFill>
                <a:latin typeface="Arimo Bold"/>
              </a:rPr>
              <a:t>Bring Students to your Sites!</a:t>
            </a:r>
          </a:p>
          <a:p>
            <a:pPr marL="1839736" lvl="2" indent="-857250">
              <a:lnSpc>
                <a:spcPts val="7082"/>
              </a:lnSpc>
              <a:buFont typeface="Wingdings" panose="05000000000000000000" pitchFamily="2" charset="2"/>
              <a:buChar char="v"/>
            </a:pPr>
            <a:r>
              <a:rPr lang="en-US" sz="4800" dirty="0">
                <a:solidFill>
                  <a:srgbClr val="FFC000"/>
                </a:solidFill>
                <a:latin typeface="Arimo Bold"/>
              </a:rPr>
              <a:t>The </a:t>
            </a:r>
            <a:r>
              <a:rPr lang="en-US" sz="4800" dirty="0">
                <a:solidFill>
                  <a:srgbClr val="FFC000"/>
                </a:solidFill>
                <a:latin typeface="Arimo Bold"/>
                <a:hlinkClick r:id="rId5">
                  <a:extLst>
                    <a:ext uri="{A12FA001-AC4F-418D-AE19-62706E023703}">
                      <ahyp:hlinkClr xmlns:ahyp="http://schemas.microsoft.com/office/drawing/2018/hyperlinkcolor" val="tx"/>
                    </a:ext>
                  </a:extLst>
                </a:hlinkClick>
              </a:rPr>
              <a:t>Bus on Us </a:t>
            </a:r>
            <a:r>
              <a:rPr lang="en-US" sz="4800" dirty="0">
                <a:solidFill>
                  <a:srgbClr val="FFC000"/>
                </a:solidFill>
                <a:latin typeface="Arimo Bold"/>
              </a:rPr>
              <a:t>component of our Education Grants can provide up to $250 toward the transportation of K-12 students who are visiting our partners to support the learning of our themes!</a:t>
            </a:r>
          </a:p>
        </p:txBody>
      </p:sp>
      <p:sp>
        <p:nvSpPr>
          <p:cNvPr id="10" name="Freeform 10"/>
          <p:cNvSpPr/>
          <p:nvPr/>
        </p:nvSpPr>
        <p:spPr>
          <a:xfrm rot="-1505357">
            <a:off x="17230231" y="3574667"/>
            <a:ext cx="908712" cy="1406131"/>
          </a:xfrm>
          <a:custGeom>
            <a:avLst/>
            <a:gdLst/>
            <a:ahLst/>
            <a:cxnLst/>
            <a:rect l="l" t="t" r="r" b="b"/>
            <a:pathLst>
              <a:path w="908712" h="1406131">
                <a:moveTo>
                  <a:pt x="0" y="0"/>
                </a:moveTo>
                <a:lnTo>
                  <a:pt x="908712" y="0"/>
                </a:lnTo>
                <a:lnTo>
                  <a:pt x="908712" y="1406131"/>
                </a:lnTo>
                <a:lnTo>
                  <a:pt x="0" y="14061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TextBox 11"/>
          <p:cNvSpPr txBox="1"/>
          <p:nvPr/>
        </p:nvSpPr>
        <p:spPr>
          <a:xfrm>
            <a:off x="7378086" y="708903"/>
            <a:ext cx="9775506" cy="1013098"/>
          </a:xfrm>
          <a:prstGeom prst="rect">
            <a:avLst/>
          </a:prstGeom>
        </p:spPr>
        <p:txBody>
          <a:bodyPr lIns="0" tIns="0" rIns="0" bIns="0" rtlCol="0" anchor="t">
            <a:spAutoFit/>
          </a:bodyPr>
          <a:lstStyle/>
          <a:p>
            <a:pPr algn="ctr">
              <a:lnSpc>
                <a:spcPts val="7920"/>
              </a:lnSpc>
            </a:pPr>
            <a:r>
              <a:rPr lang="en-US" sz="6600" dirty="0">
                <a:solidFill>
                  <a:srgbClr val="314F56"/>
                </a:solidFill>
                <a:latin typeface="Arimo Bold"/>
              </a:rPr>
              <a:t>Field Trip Options</a:t>
            </a:r>
          </a:p>
        </p:txBody>
      </p:sp>
      <p:sp>
        <p:nvSpPr>
          <p:cNvPr id="12" name="TextBox 12"/>
          <p:cNvSpPr txBox="1"/>
          <p:nvPr/>
        </p:nvSpPr>
        <p:spPr>
          <a:xfrm rot="-832322">
            <a:off x="12054761" y="3222384"/>
            <a:ext cx="5837532" cy="919354"/>
          </a:xfrm>
          <a:prstGeom prst="rect">
            <a:avLst/>
          </a:prstGeom>
        </p:spPr>
        <p:txBody>
          <a:bodyPr lIns="0" tIns="0" rIns="0" bIns="0" rtlCol="0" anchor="t">
            <a:spAutoFit/>
          </a:bodyPr>
          <a:lstStyle/>
          <a:p>
            <a:pPr algn="ctr">
              <a:lnSpc>
                <a:spcPts val="3659"/>
              </a:lnSpc>
              <a:spcBef>
                <a:spcPct val="0"/>
              </a:spcBef>
            </a:pPr>
            <a:r>
              <a:rPr lang="en-US" sz="3049" dirty="0">
                <a:solidFill>
                  <a:srgbClr val="D8B045"/>
                </a:solidFill>
                <a:latin typeface="Arimo Bold"/>
              </a:rPr>
              <a:t>Scan here for a large yet </a:t>
            </a:r>
            <a:br>
              <a:rPr lang="en-US" sz="3049" dirty="0">
                <a:solidFill>
                  <a:srgbClr val="D8B045"/>
                </a:solidFill>
                <a:latin typeface="Arimo Bold"/>
              </a:rPr>
            </a:br>
            <a:r>
              <a:rPr lang="en-US" sz="3049" dirty="0">
                <a:solidFill>
                  <a:srgbClr val="D8B045"/>
                </a:solidFill>
                <a:latin typeface="Arimo Bold"/>
              </a:rPr>
              <a:t>partial list!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23" y="2188120"/>
            <a:ext cx="18288001" cy="8564743"/>
            <a:chOff x="0" y="0"/>
            <a:chExt cx="24409400" cy="13741400"/>
          </a:xfrm>
        </p:grpSpPr>
        <p:sp>
          <p:nvSpPr>
            <p:cNvPr id="3" name="Freeform 3"/>
            <p:cNvSpPr/>
            <p:nvPr/>
          </p:nvSpPr>
          <p:spPr>
            <a:xfrm>
              <a:off x="12700" y="1270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222A35"/>
            </a:solidFill>
          </p:spPr>
          <p:txBody>
            <a:bodyPr/>
            <a:lstStyle/>
            <a:p>
              <a:endParaRPr lang="en-US" dirty="0"/>
            </a:p>
          </p:txBody>
        </p:sp>
        <p:sp>
          <p:nvSpPr>
            <p:cNvPr id="4" name="Freeform 4"/>
            <p:cNvSpPr/>
            <p:nvPr/>
          </p:nvSpPr>
          <p:spPr>
            <a:xfrm>
              <a:off x="0" y="0"/>
              <a:ext cx="24409400" cy="13741400"/>
            </a:xfrm>
            <a:custGeom>
              <a:avLst/>
              <a:gdLst/>
              <a:ahLst/>
              <a:cxnLst/>
              <a:rect l="l" t="t" r="r" b="b"/>
              <a:pathLst>
                <a:path w="24409400" h="13741400">
                  <a:moveTo>
                    <a:pt x="12700" y="0"/>
                  </a:moveTo>
                  <a:lnTo>
                    <a:pt x="24396700" y="0"/>
                  </a:lnTo>
                  <a:cubicBezTo>
                    <a:pt x="24403686" y="0"/>
                    <a:pt x="24409400" y="5715"/>
                    <a:pt x="24409400" y="12700"/>
                  </a:cubicBezTo>
                  <a:lnTo>
                    <a:pt x="24409400" y="13728700"/>
                  </a:lnTo>
                  <a:cubicBezTo>
                    <a:pt x="24409400" y="13735686"/>
                    <a:pt x="24403686" y="13741400"/>
                    <a:pt x="24396700" y="13741400"/>
                  </a:cubicBezTo>
                  <a:lnTo>
                    <a:pt x="12700" y="13741400"/>
                  </a:lnTo>
                  <a:cubicBezTo>
                    <a:pt x="5715" y="13741400"/>
                    <a:pt x="0" y="13735686"/>
                    <a:pt x="0" y="13728700"/>
                  </a:cubicBezTo>
                  <a:lnTo>
                    <a:pt x="0" y="12700"/>
                  </a:lnTo>
                  <a:cubicBezTo>
                    <a:pt x="0" y="5715"/>
                    <a:pt x="5715" y="0"/>
                    <a:pt x="12700" y="0"/>
                  </a:cubicBezTo>
                  <a:moveTo>
                    <a:pt x="12700" y="25400"/>
                  </a:moveTo>
                  <a:lnTo>
                    <a:pt x="12700" y="12700"/>
                  </a:lnTo>
                  <a:lnTo>
                    <a:pt x="25400" y="12700"/>
                  </a:lnTo>
                  <a:lnTo>
                    <a:pt x="25400" y="13728700"/>
                  </a:lnTo>
                  <a:lnTo>
                    <a:pt x="12700" y="13728700"/>
                  </a:lnTo>
                  <a:lnTo>
                    <a:pt x="12700" y="13716000"/>
                  </a:lnTo>
                  <a:lnTo>
                    <a:pt x="24396700" y="13716000"/>
                  </a:lnTo>
                  <a:lnTo>
                    <a:pt x="24396700" y="13728700"/>
                  </a:lnTo>
                  <a:lnTo>
                    <a:pt x="24384000" y="13728700"/>
                  </a:lnTo>
                  <a:lnTo>
                    <a:pt x="24384000" y="12700"/>
                  </a:lnTo>
                  <a:lnTo>
                    <a:pt x="24396700" y="12700"/>
                  </a:lnTo>
                  <a:lnTo>
                    <a:pt x="24396700" y="25400"/>
                  </a:lnTo>
                  <a:lnTo>
                    <a:pt x="12700" y="25400"/>
                  </a:lnTo>
                  <a:close/>
                </a:path>
              </a:pathLst>
            </a:custGeom>
            <a:solidFill>
              <a:srgbClr val="41719C"/>
            </a:solidFill>
          </p:spPr>
          <p:txBody>
            <a:bodyPr/>
            <a:lstStyle/>
            <a:p>
              <a:endParaRPr lang="en-US"/>
            </a:p>
          </p:txBody>
        </p:sp>
      </p:grpSp>
      <p:grpSp>
        <p:nvGrpSpPr>
          <p:cNvPr id="5" name="Group 5"/>
          <p:cNvGrpSpPr/>
          <p:nvPr/>
        </p:nvGrpSpPr>
        <p:grpSpPr>
          <a:xfrm>
            <a:off x="0" y="0"/>
            <a:ext cx="18288000" cy="2400300"/>
            <a:chOff x="0" y="0"/>
            <a:chExt cx="24384000" cy="3200400"/>
          </a:xfrm>
        </p:grpSpPr>
        <p:sp>
          <p:nvSpPr>
            <p:cNvPr id="6" name="Freeform 6"/>
            <p:cNvSpPr/>
            <p:nvPr/>
          </p:nvSpPr>
          <p:spPr>
            <a:xfrm>
              <a:off x="0" y="0"/>
              <a:ext cx="24384000" cy="3200400"/>
            </a:xfrm>
            <a:custGeom>
              <a:avLst/>
              <a:gdLst/>
              <a:ahLst/>
              <a:cxnLst/>
              <a:rect l="l" t="t" r="r" b="b"/>
              <a:pathLst>
                <a:path w="24384000" h="3200400">
                  <a:moveTo>
                    <a:pt x="0" y="0"/>
                  </a:moveTo>
                  <a:lnTo>
                    <a:pt x="24384000" y="0"/>
                  </a:lnTo>
                  <a:lnTo>
                    <a:pt x="24384000" y="3200400"/>
                  </a:lnTo>
                  <a:lnTo>
                    <a:pt x="0" y="3200400"/>
                  </a:lnTo>
                  <a:close/>
                </a:path>
              </a:pathLst>
            </a:custGeom>
            <a:solidFill>
              <a:srgbClr val="FFFFFF"/>
            </a:solidFill>
          </p:spPr>
          <p:txBody>
            <a:bodyPr/>
            <a:lstStyle/>
            <a:p>
              <a:endParaRPr lang="en-US" dirty="0"/>
            </a:p>
          </p:txBody>
        </p:sp>
      </p:grpSp>
      <p:sp>
        <p:nvSpPr>
          <p:cNvPr id="7" name="Freeform 7"/>
          <p:cNvSpPr/>
          <p:nvPr/>
        </p:nvSpPr>
        <p:spPr>
          <a:xfrm>
            <a:off x="1221581" y="456339"/>
            <a:ext cx="3757612" cy="1408283"/>
          </a:xfrm>
          <a:custGeom>
            <a:avLst/>
            <a:gdLst/>
            <a:ahLst/>
            <a:cxnLst/>
            <a:rect l="l" t="t" r="r" b="b"/>
            <a:pathLst>
              <a:path w="3757612" h="1408283">
                <a:moveTo>
                  <a:pt x="0" y="0"/>
                </a:moveTo>
                <a:lnTo>
                  <a:pt x="3757612" y="0"/>
                </a:lnTo>
                <a:lnTo>
                  <a:pt x="3757612" y="1408283"/>
                </a:lnTo>
                <a:lnTo>
                  <a:pt x="0" y="1408283"/>
                </a:lnTo>
                <a:lnTo>
                  <a:pt x="0" y="0"/>
                </a:lnTo>
                <a:close/>
              </a:path>
            </a:pathLst>
          </a:custGeom>
          <a:blipFill>
            <a:blip r:embed="rId3"/>
            <a:stretch>
              <a:fillRect l="-10" r="-10"/>
            </a:stretch>
          </a:blipFill>
        </p:spPr>
        <p:txBody>
          <a:bodyPr/>
          <a:lstStyle/>
          <a:p>
            <a:endParaRPr lang="en-US"/>
          </a:p>
        </p:txBody>
      </p:sp>
      <p:sp>
        <p:nvSpPr>
          <p:cNvPr id="8" name="TextBox 8"/>
          <p:cNvSpPr txBox="1"/>
          <p:nvPr/>
        </p:nvSpPr>
        <p:spPr>
          <a:xfrm>
            <a:off x="6612561" y="161925"/>
            <a:ext cx="11207459" cy="2026196"/>
          </a:xfrm>
          <a:prstGeom prst="rect">
            <a:avLst/>
          </a:prstGeom>
        </p:spPr>
        <p:txBody>
          <a:bodyPr lIns="0" tIns="0" rIns="0" bIns="0" rtlCol="0" anchor="t">
            <a:spAutoFit/>
          </a:bodyPr>
          <a:lstStyle/>
          <a:p>
            <a:pPr algn="ctr">
              <a:lnSpc>
                <a:spcPts val="7920"/>
              </a:lnSpc>
            </a:pPr>
            <a:r>
              <a:rPr lang="en-US" sz="6600" dirty="0">
                <a:solidFill>
                  <a:srgbClr val="002060"/>
                </a:solidFill>
                <a:latin typeface="Arimo Bold"/>
              </a:rPr>
              <a:t>How can partnering with FFNHA help sites?</a:t>
            </a:r>
          </a:p>
        </p:txBody>
      </p:sp>
      <p:sp>
        <p:nvSpPr>
          <p:cNvPr id="17" name="TextBox 16">
            <a:extLst>
              <a:ext uri="{FF2B5EF4-FFF2-40B4-BE49-F238E27FC236}">
                <a16:creationId xmlns:a16="http://schemas.microsoft.com/office/drawing/2014/main" id="{8F71C432-A937-BF37-5C76-9D09412C6004}"/>
              </a:ext>
            </a:extLst>
          </p:cNvPr>
          <p:cNvSpPr txBox="1"/>
          <p:nvPr/>
        </p:nvSpPr>
        <p:spPr>
          <a:xfrm>
            <a:off x="762000" y="2856639"/>
            <a:ext cx="17297400" cy="7171194"/>
          </a:xfrm>
          <a:prstGeom prst="rect">
            <a:avLst/>
          </a:prstGeom>
          <a:noFill/>
        </p:spPr>
        <p:txBody>
          <a:bodyPr wrap="square" rtlCol="0">
            <a:spAutoFit/>
          </a:bodyPr>
          <a:lstStyle/>
          <a:p>
            <a:pPr marL="457200" indent="-457200" algn="l" fontAlgn="base">
              <a:spcBef>
                <a:spcPts val="600"/>
              </a:spcBef>
              <a:spcAft>
                <a:spcPts val="600"/>
              </a:spcAft>
              <a:buFont typeface="Arial" panose="020B0604020202020204" pitchFamily="34" charset="0"/>
              <a:buChar char="•"/>
            </a:pPr>
            <a:r>
              <a:rPr lang="en-US" sz="4000" b="1" dirty="0">
                <a:solidFill>
                  <a:schemeClr val="bg1"/>
                </a:solidFill>
                <a:effectLst/>
              </a:rPr>
              <a:t>Collective Wisdom and Collaboration</a:t>
            </a:r>
          </a:p>
          <a:p>
            <a:pPr marL="914400" lvl="1" indent="-457200" fontAlgn="base">
              <a:spcBef>
                <a:spcPts val="600"/>
              </a:spcBef>
              <a:spcAft>
                <a:spcPts val="600"/>
              </a:spcAft>
              <a:buFont typeface="Arial" panose="020B0604020202020204" pitchFamily="34" charset="0"/>
              <a:buChar char="•"/>
            </a:pPr>
            <a:r>
              <a:rPr lang="en-US" sz="4000" b="1" dirty="0">
                <a:solidFill>
                  <a:srgbClr val="FFC000"/>
                </a:solidFill>
              </a:rPr>
              <a:t>“Freedom’s Frontier made it possible for me to do my job!” – Steve Nowak</a:t>
            </a:r>
            <a:endParaRPr lang="en-US" sz="4000" b="1" dirty="0">
              <a:solidFill>
                <a:srgbClr val="FFC000"/>
              </a:solidFill>
              <a:effectLst/>
            </a:endParaRPr>
          </a:p>
          <a:p>
            <a:pPr marL="457200" indent="-457200" algn="l" fontAlgn="base">
              <a:spcBef>
                <a:spcPts val="600"/>
              </a:spcBef>
              <a:spcAft>
                <a:spcPts val="600"/>
              </a:spcAft>
              <a:buFont typeface="Arial" panose="020B0604020202020204" pitchFamily="34" charset="0"/>
              <a:buChar char="•"/>
            </a:pPr>
            <a:r>
              <a:rPr lang="en-US" sz="4000" b="1" dirty="0">
                <a:solidFill>
                  <a:schemeClr val="bg1"/>
                </a:solidFill>
                <a:effectLst/>
              </a:rPr>
              <a:t>Professional Development</a:t>
            </a:r>
          </a:p>
          <a:p>
            <a:pPr marL="457200" indent="-457200" algn="l" fontAlgn="base">
              <a:spcBef>
                <a:spcPts val="600"/>
              </a:spcBef>
              <a:spcAft>
                <a:spcPts val="600"/>
              </a:spcAft>
              <a:buFont typeface="Arial" panose="020B0604020202020204" pitchFamily="34" charset="0"/>
              <a:buChar char="•"/>
            </a:pPr>
            <a:r>
              <a:rPr lang="en-US" sz="4000" b="1" dirty="0">
                <a:solidFill>
                  <a:schemeClr val="bg1"/>
                </a:solidFill>
                <a:effectLst/>
              </a:rPr>
              <a:t>Marketing Opportunities</a:t>
            </a:r>
          </a:p>
          <a:p>
            <a:pPr marL="457200" indent="-457200" algn="l" fontAlgn="base">
              <a:spcBef>
                <a:spcPts val="600"/>
              </a:spcBef>
              <a:spcAft>
                <a:spcPts val="600"/>
              </a:spcAft>
              <a:buFont typeface="Arial" panose="020B0604020202020204" pitchFamily="34" charset="0"/>
              <a:buChar char="•"/>
            </a:pPr>
            <a:r>
              <a:rPr lang="en-US" sz="4000" b="1" dirty="0">
                <a:solidFill>
                  <a:schemeClr val="bg1"/>
                </a:solidFill>
                <a:effectLst/>
              </a:rPr>
              <a:t>Technical and Programming Assistance</a:t>
            </a:r>
          </a:p>
          <a:p>
            <a:pPr marL="457200" indent="-457200" algn="l" fontAlgn="base">
              <a:spcBef>
                <a:spcPts val="600"/>
              </a:spcBef>
              <a:spcAft>
                <a:spcPts val="600"/>
              </a:spcAft>
              <a:buFont typeface="Arial" panose="020B0604020202020204" pitchFamily="34" charset="0"/>
              <a:buChar char="•"/>
            </a:pPr>
            <a:r>
              <a:rPr lang="en-US" sz="4000" b="1" dirty="0">
                <a:solidFill>
                  <a:schemeClr val="bg1"/>
                </a:solidFill>
                <a:effectLst/>
              </a:rPr>
              <a:t>Potential for Project Grants: Opportunities for up to (typically) $3000 toward individual projects </a:t>
            </a:r>
          </a:p>
          <a:p>
            <a:pPr marL="914400" lvl="1" indent="-457200" fontAlgn="base">
              <a:spcBef>
                <a:spcPts val="600"/>
              </a:spcBef>
              <a:spcAft>
                <a:spcPts val="600"/>
              </a:spcAft>
              <a:buFont typeface="Arial" panose="020B0604020202020204" pitchFamily="34" charset="0"/>
              <a:buChar char="•"/>
            </a:pPr>
            <a:r>
              <a:rPr lang="en-US" sz="4000" b="1" dirty="0">
                <a:solidFill>
                  <a:srgbClr val="FFC000"/>
                </a:solidFill>
              </a:rPr>
              <a:t>They must </a:t>
            </a:r>
            <a:r>
              <a:rPr lang="en-US" sz="4000" b="1" dirty="0">
                <a:solidFill>
                  <a:srgbClr val="FFC000"/>
                </a:solidFill>
                <a:effectLst/>
              </a:rPr>
              <a:t>interpret or help communicate the themes of Freedom’s Frontier: </a:t>
            </a:r>
            <a:r>
              <a:rPr lang="en-US" sz="4000" b="1" dirty="0">
                <a:solidFill>
                  <a:srgbClr val="00B0F0"/>
                </a:solidFill>
                <a:effectLst/>
              </a:rPr>
              <a:t>Settling the Western Frontier, the Border War theatre of the Civil War, and/or the Enduring Struggle for Freedom. </a:t>
            </a:r>
          </a:p>
        </p:txBody>
      </p:sp>
    </p:spTree>
    <p:extLst>
      <p:ext uri="{BB962C8B-B14F-4D97-AF65-F5344CB8AC3E}">
        <p14:creationId xmlns:p14="http://schemas.microsoft.com/office/powerpoint/2010/main" val="284396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050" y="0"/>
            <a:ext cx="18307050" cy="10306050"/>
            <a:chOff x="0" y="0"/>
            <a:chExt cx="24409400" cy="13741400"/>
          </a:xfrm>
        </p:grpSpPr>
        <p:sp>
          <p:nvSpPr>
            <p:cNvPr id="3" name="Freeform 3"/>
            <p:cNvSpPr/>
            <p:nvPr/>
          </p:nvSpPr>
          <p:spPr>
            <a:xfrm>
              <a:off x="12700" y="1270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222A35"/>
            </a:solidFill>
          </p:spPr>
          <p:txBody>
            <a:bodyPr/>
            <a:lstStyle/>
            <a:p>
              <a:endParaRPr lang="en-US" dirty="0"/>
            </a:p>
          </p:txBody>
        </p:sp>
        <p:sp>
          <p:nvSpPr>
            <p:cNvPr id="4" name="Freeform 4"/>
            <p:cNvSpPr/>
            <p:nvPr/>
          </p:nvSpPr>
          <p:spPr>
            <a:xfrm>
              <a:off x="0" y="0"/>
              <a:ext cx="24409400" cy="13741400"/>
            </a:xfrm>
            <a:custGeom>
              <a:avLst/>
              <a:gdLst/>
              <a:ahLst/>
              <a:cxnLst/>
              <a:rect l="l" t="t" r="r" b="b"/>
              <a:pathLst>
                <a:path w="24409400" h="13741400">
                  <a:moveTo>
                    <a:pt x="12700" y="0"/>
                  </a:moveTo>
                  <a:lnTo>
                    <a:pt x="24396700" y="0"/>
                  </a:lnTo>
                  <a:cubicBezTo>
                    <a:pt x="24403686" y="0"/>
                    <a:pt x="24409400" y="5715"/>
                    <a:pt x="24409400" y="12700"/>
                  </a:cubicBezTo>
                  <a:lnTo>
                    <a:pt x="24409400" y="13728700"/>
                  </a:lnTo>
                  <a:cubicBezTo>
                    <a:pt x="24409400" y="13735686"/>
                    <a:pt x="24403686" y="13741400"/>
                    <a:pt x="24396700" y="13741400"/>
                  </a:cubicBezTo>
                  <a:lnTo>
                    <a:pt x="12700" y="13741400"/>
                  </a:lnTo>
                  <a:cubicBezTo>
                    <a:pt x="5715" y="13741400"/>
                    <a:pt x="0" y="13735686"/>
                    <a:pt x="0" y="13728700"/>
                  </a:cubicBezTo>
                  <a:lnTo>
                    <a:pt x="0" y="12700"/>
                  </a:lnTo>
                  <a:cubicBezTo>
                    <a:pt x="0" y="5715"/>
                    <a:pt x="5715" y="0"/>
                    <a:pt x="12700" y="0"/>
                  </a:cubicBezTo>
                  <a:moveTo>
                    <a:pt x="12700" y="25400"/>
                  </a:moveTo>
                  <a:lnTo>
                    <a:pt x="12700" y="12700"/>
                  </a:lnTo>
                  <a:lnTo>
                    <a:pt x="25400" y="12700"/>
                  </a:lnTo>
                  <a:lnTo>
                    <a:pt x="25400" y="13728700"/>
                  </a:lnTo>
                  <a:lnTo>
                    <a:pt x="12700" y="13728700"/>
                  </a:lnTo>
                  <a:lnTo>
                    <a:pt x="12700" y="13716000"/>
                  </a:lnTo>
                  <a:lnTo>
                    <a:pt x="24396700" y="13716000"/>
                  </a:lnTo>
                  <a:lnTo>
                    <a:pt x="24396700" y="13728700"/>
                  </a:lnTo>
                  <a:lnTo>
                    <a:pt x="24384000" y="13728700"/>
                  </a:lnTo>
                  <a:lnTo>
                    <a:pt x="24384000" y="12700"/>
                  </a:lnTo>
                  <a:lnTo>
                    <a:pt x="24396700" y="12700"/>
                  </a:lnTo>
                  <a:lnTo>
                    <a:pt x="24396700" y="25400"/>
                  </a:lnTo>
                  <a:lnTo>
                    <a:pt x="12700" y="25400"/>
                  </a:lnTo>
                  <a:close/>
                </a:path>
              </a:pathLst>
            </a:custGeom>
            <a:solidFill>
              <a:srgbClr val="41719C"/>
            </a:solidFill>
          </p:spPr>
          <p:txBody>
            <a:bodyPr/>
            <a:lstStyle/>
            <a:p>
              <a:endParaRPr lang="en-US"/>
            </a:p>
          </p:txBody>
        </p:sp>
      </p:grpSp>
      <p:grpSp>
        <p:nvGrpSpPr>
          <p:cNvPr id="5" name="Group 5"/>
          <p:cNvGrpSpPr/>
          <p:nvPr/>
        </p:nvGrpSpPr>
        <p:grpSpPr>
          <a:xfrm>
            <a:off x="0" y="0"/>
            <a:ext cx="18288000" cy="2400300"/>
            <a:chOff x="0" y="0"/>
            <a:chExt cx="24384000" cy="3200400"/>
          </a:xfrm>
        </p:grpSpPr>
        <p:sp>
          <p:nvSpPr>
            <p:cNvPr id="6" name="Freeform 6"/>
            <p:cNvSpPr/>
            <p:nvPr/>
          </p:nvSpPr>
          <p:spPr>
            <a:xfrm>
              <a:off x="0" y="0"/>
              <a:ext cx="24384000" cy="3200400"/>
            </a:xfrm>
            <a:custGeom>
              <a:avLst/>
              <a:gdLst/>
              <a:ahLst/>
              <a:cxnLst/>
              <a:rect l="l" t="t" r="r" b="b"/>
              <a:pathLst>
                <a:path w="24384000" h="3200400">
                  <a:moveTo>
                    <a:pt x="0" y="0"/>
                  </a:moveTo>
                  <a:lnTo>
                    <a:pt x="24384000" y="0"/>
                  </a:lnTo>
                  <a:lnTo>
                    <a:pt x="24384000" y="3200400"/>
                  </a:lnTo>
                  <a:lnTo>
                    <a:pt x="0" y="3200400"/>
                  </a:lnTo>
                  <a:close/>
                </a:path>
              </a:pathLst>
            </a:custGeom>
            <a:solidFill>
              <a:srgbClr val="FFFFFF"/>
            </a:solidFill>
          </p:spPr>
          <p:txBody>
            <a:bodyPr/>
            <a:lstStyle/>
            <a:p>
              <a:endParaRPr lang="en-US"/>
            </a:p>
          </p:txBody>
        </p:sp>
      </p:grpSp>
      <p:sp>
        <p:nvSpPr>
          <p:cNvPr id="7" name="Freeform 7"/>
          <p:cNvSpPr/>
          <p:nvPr/>
        </p:nvSpPr>
        <p:spPr>
          <a:xfrm>
            <a:off x="1221581" y="456339"/>
            <a:ext cx="3757612" cy="1408283"/>
          </a:xfrm>
          <a:custGeom>
            <a:avLst/>
            <a:gdLst/>
            <a:ahLst/>
            <a:cxnLst/>
            <a:rect l="l" t="t" r="r" b="b"/>
            <a:pathLst>
              <a:path w="3757612" h="1408283">
                <a:moveTo>
                  <a:pt x="0" y="0"/>
                </a:moveTo>
                <a:lnTo>
                  <a:pt x="3757612" y="0"/>
                </a:lnTo>
                <a:lnTo>
                  <a:pt x="3757612" y="1408283"/>
                </a:lnTo>
                <a:lnTo>
                  <a:pt x="0" y="1408283"/>
                </a:lnTo>
                <a:lnTo>
                  <a:pt x="0" y="0"/>
                </a:lnTo>
                <a:close/>
              </a:path>
            </a:pathLst>
          </a:custGeom>
          <a:blipFill>
            <a:blip r:embed="rId2"/>
            <a:stretch>
              <a:fillRect l="-10" r="-10"/>
            </a:stretch>
          </a:blipFill>
        </p:spPr>
        <p:txBody>
          <a:bodyPr/>
          <a:lstStyle/>
          <a:p>
            <a:endParaRPr lang="en-US"/>
          </a:p>
        </p:txBody>
      </p:sp>
      <p:sp>
        <p:nvSpPr>
          <p:cNvPr id="8" name="Freeform 8"/>
          <p:cNvSpPr/>
          <p:nvPr/>
        </p:nvSpPr>
        <p:spPr>
          <a:xfrm>
            <a:off x="9906000" y="7068241"/>
            <a:ext cx="8139163" cy="2945810"/>
          </a:xfrm>
          <a:custGeom>
            <a:avLst/>
            <a:gdLst/>
            <a:ahLst/>
            <a:cxnLst/>
            <a:rect l="l" t="t" r="r" b="b"/>
            <a:pathLst>
              <a:path w="8139163" h="2945810">
                <a:moveTo>
                  <a:pt x="0" y="0"/>
                </a:moveTo>
                <a:lnTo>
                  <a:pt x="8139163" y="0"/>
                </a:lnTo>
                <a:lnTo>
                  <a:pt x="8139163" y="2945809"/>
                </a:lnTo>
                <a:lnTo>
                  <a:pt x="0" y="2945809"/>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6170294" y="693601"/>
            <a:ext cx="11553825" cy="1013098"/>
          </a:xfrm>
          <a:prstGeom prst="rect">
            <a:avLst/>
          </a:prstGeom>
        </p:spPr>
        <p:txBody>
          <a:bodyPr wrap="square" lIns="0" tIns="0" rIns="0" bIns="0" rtlCol="0" anchor="t">
            <a:spAutoFit/>
          </a:bodyPr>
          <a:lstStyle/>
          <a:p>
            <a:pPr algn="ctr">
              <a:lnSpc>
                <a:spcPts val="7920"/>
              </a:lnSpc>
            </a:pPr>
            <a:r>
              <a:rPr lang="en-US" sz="6600" dirty="0">
                <a:solidFill>
                  <a:srgbClr val="002060"/>
                </a:solidFill>
                <a:latin typeface="Arimo Bold"/>
              </a:rPr>
              <a:t>Reach out</a:t>
            </a:r>
          </a:p>
        </p:txBody>
      </p:sp>
      <p:sp>
        <p:nvSpPr>
          <p:cNvPr id="10" name="TextBox 10"/>
          <p:cNvSpPr txBox="1"/>
          <p:nvPr/>
        </p:nvSpPr>
        <p:spPr>
          <a:xfrm>
            <a:off x="533400" y="2681494"/>
            <a:ext cx="17145000" cy="5437386"/>
          </a:xfrm>
          <a:prstGeom prst="rect">
            <a:avLst/>
          </a:prstGeom>
        </p:spPr>
        <p:txBody>
          <a:bodyPr wrap="square" lIns="0" tIns="0" rIns="0" bIns="0" rtlCol="0" anchor="t">
            <a:spAutoFit/>
          </a:bodyPr>
          <a:lstStyle/>
          <a:p>
            <a:pPr marL="961967" lvl="1" indent="-480984">
              <a:lnSpc>
                <a:spcPts val="5346"/>
              </a:lnSpc>
              <a:buFont typeface="Arial"/>
              <a:buChar char="•"/>
            </a:pPr>
            <a:r>
              <a:rPr lang="en-US" sz="4455" dirty="0">
                <a:solidFill>
                  <a:srgbClr val="FFFFFF"/>
                </a:solidFill>
                <a:latin typeface="Arimo Bold"/>
              </a:rPr>
              <a:t>Network and trouble-shoot with other partners you’ve met!</a:t>
            </a:r>
            <a:br>
              <a:rPr lang="en-US" sz="4455" dirty="0">
                <a:solidFill>
                  <a:srgbClr val="FFFFFF"/>
                </a:solidFill>
                <a:latin typeface="Arimo Bold"/>
              </a:rPr>
            </a:br>
            <a:endParaRPr lang="en-US" sz="4455" dirty="0">
              <a:solidFill>
                <a:srgbClr val="FFFFFF"/>
              </a:solidFill>
              <a:latin typeface="Arimo Bold"/>
            </a:endParaRPr>
          </a:p>
          <a:p>
            <a:pPr marL="961967" lvl="1" indent="-480984">
              <a:lnSpc>
                <a:spcPts val="5346"/>
              </a:lnSpc>
              <a:buFont typeface="Arial"/>
              <a:buChar char="•"/>
            </a:pPr>
            <a:r>
              <a:rPr lang="en-US" sz="4455" dirty="0">
                <a:solidFill>
                  <a:srgbClr val="FFFFFF"/>
                </a:solidFill>
                <a:latin typeface="Arimo Bold"/>
              </a:rPr>
              <a:t>Contact </a:t>
            </a:r>
            <a:r>
              <a:rPr lang="en-US" sz="4455" dirty="0">
                <a:solidFill>
                  <a:srgbClr val="FFFFFF"/>
                </a:solidFill>
                <a:latin typeface="Arimo Bold"/>
                <a:hlinkClick r:id="rId4"/>
              </a:rPr>
              <a:t>Freedom’s Frontier National Heritage Area </a:t>
            </a:r>
            <a:r>
              <a:rPr lang="en-US" sz="4455" dirty="0">
                <a:solidFill>
                  <a:srgbClr val="FFFFFF"/>
                </a:solidFill>
                <a:latin typeface="Arimo Bold"/>
              </a:rPr>
              <a:t>to see what assistance we can provide you!</a:t>
            </a:r>
          </a:p>
          <a:p>
            <a:pPr>
              <a:lnSpc>
                <a:spcPts val="5346"/>
              </a:lnSpc>
            </a:pPr>
            <a:endParaRPr lang="en-US" sz="4455" dirty="0">
              <a:solidFill>
                <a:srgbClr val="FFFFFF"/>
              </a:solidFill>
              <a:latin typeface="Arimo Bold"/>
            </a:endParaRPr>
          </a:p>
          <a:p>
            <a:pPr marL="961967" lvl="1" indent="-480984">
              <a:lnSpc>
                <a:spcPts val="5346"/>
              </a:lnSpc>
              <a:buFont typeface="Arial"/>
              <a:buChar char="•"/>
            </a:pPr>
            <a:r>
              <a:rPr lang="en-US" sz="4455" dirty="0">
                <a:solidFill>
                  <a:srgbClr val="FFFFFF"/>
                </a:solidFill>
                <a:latin typeface="Arimo Bold"/>
              </a:rPr>
              <a:t>Tell your local schools about visiting your site!</a:t>
            </a:r>
            <a:br>
              <a:rPr lang="en-US" sz="4455" dirty="0">
                <a:solidFill>
                  <a:srgbClr val="FFFFFF"/>
                </a:solidFill>
                <a:latin typeface="Arimo Bold"/>
              </a:rPr>
            </a:br>
            <a:endParaRPr lang="en-US" sz="4455" dirty="0">
              <a:solidFill>
                <a:srgbClr val="FFFFFF"/>
              </a:solidFill>
              <a:latin typeface="Arimo Bold"/>
            </a:endParaRPr>
          </a:p>
          <a:p>
            <a:pPr marL="961967" lvl="1" indent="-480984">
              <a:lnSpc>
                <a:spcPts val="5346"/>
              </a:lnSpc>
              <a:buFont typeface="Arial"/>
              <a:buChar char="•"/>
            </a:pPr>
            <a:r>
              <a:rPr lang="en-US" sz="4455" dirty="0">
                <a:solidFill>
                  <a:srgbClr val="FFFFFF"/>
                </a:solidFill>
                <a:latin typeface="Arimo Bold"/>
              </a:rPr>
              <a:t>Help us help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8334EC3D1C7A46A9ABA42FCA48678A" ma:contentTypeVersion="17" ma:contentTypeDescription="Create a new document." ma:contentTypeScope="" ma:versionID="2cfdce30536dcbf62bd6780d84b2bb79">
  <xsd:schema xmlns:xsd="http://www.w3.org/2001/XMLSchema" xmlns:xs="http://www.w3.org/2001/XMLSchema" xmlns:p="http://schemas.microsoft.com/office/2006/metadata/properties" xmlns:ns2="6b434653-329c-4672-9448-4601387248ae" xmlns:ns3="620d1a5d-5a76-4668-b175-e2174de145fa" targetNamespace="http://schemas.microsoft.com/office/2006/metadata/properties" ma:root="true" ma:fieldsID="e81a1f0e414ee1f9403cc1187c757874" ns2:_="" ns3:_="">
    <xsd:import namespace="6b434653-329c-4672-9448-4601387248ae"/>
    <xsd:import namespace="620d1a5d-5a76-4668-b175-e2174de145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34653-329c-4672-9448-4601387248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83c54dc-5bae-4fff-adac-c8ae2f7e983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0d1a5d-5a76-4668-b175-e2174de145f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8fba5ae-d1d3-4d1d-b7bb-fc674c5f518d}" ma:internalName="TaxCatchAll" ma:showField="CatchAllData" ma:web="620d1a5d-5a76-4668-b175-e2174de145f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b434653-329c-4672-9448-4601387248ae">
      <Terms xmlns="http://schemas.microsoft.com/office/infopath/2007/PartnerControls"/>
    </lcf76f155ced4ddcb4097134ff3c332f>
    <TaxCatchAll xmlns="620d1a5d-5a76-4668-b175-e2174de145f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ADCE9C-DE16-47CA-9ED7-ECD4F1F73B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434653-329c-4672-9448-4601387248ae"/>
    <ds:schemaRef ds:uri="620d1a5d-5a76-4668-b175-e2174de145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C9981D-CFC0-4DF3-8448-72739A5F0DAF}">
  <ds:schemaRefs>
    <ds:schemaRef ds:uri="http://schemas.microsoft.com/office/2006/metadata/properties"/>
    <ds:schemaRef ds:uri="http://schemas.microsoft.com/office/infopath/2007/PartnerControls"/>
    <ds:schemaRef ds:uri="6b434653-329c-4672-9448-4601387248ae"/>
    <ds:schemaRef ds:uri="620d1a5d-5a76-4668-b175-e2174de145fa"/>
  </ds:schemaRefs>
</ds:datastoreItem>
</file>

<file path=customXml/itemProps3.xml><?xml version="1.0" encoding="utf-8"?>
<ds:datastoreItem xmlns:ds="http://schemas.openxmlformats.org/officeDocument/2006/customXml" ds:itemID="{75BA4E75-1B84-446D-BF4A-6819A3BA98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154</TotalTime>
  <Words>983</Words>
  <Application>Microsoft Office PowerPoint</Application>
  <PresentationFormat>Custom</PresentationFormat>
  <Paragraphs>46</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FFNHA short.pptx</dc:title>
  <dc:creator>ksutter</dc:creator>
  <cp:lastModifiedBy>ksutter</cp:lastModifiedBy>
  <cp:revision>9</cp:revision>
  <dcterms:created xsi:type="dcterms:W3CDTF">2006-08-16T00:00:00Z</dcterms:created>
  <dcterms:modified xsi:type="dcterms:W3CDTF">2023-09-14T20:02:25Z</dcterms:modified>
  <dc:identifier>DAFocAfn3ss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4253400.00000000</vt:lpwstr>
  </property>
  <property fmtid="{D5CDD505-2E9C-101B-9397-08002B2CF9AE}" pid="3" name="MediaServiceImageTags">
    <vt:lpwstr/>
  </property>
  <property fmtid="{D5CDD505-2E9C-101B-9397-08002B2CF9AE}" pid="4" name="ContentTypeId">
    <vt:lpwstr>0x010100A28334EC3D1C7A46A9ABA42FCA48678A</vt:lpwstr>
  </property>
</Properties>
</file>